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68" r:id="rId4"/>
    <p:sldId id="259" r:id="rId5"/>
    <p:sldId id="274" r:id="rId6"/>
    <p:sldId id="257" r:id="rId7"/>
    <p:sldId id="258" r:id="rId8"/>
    <p:sldId id="265" r:id="rId9"/>
    <p:sldId id="263" r:id="rId10"/>
    <p:sldId id="273" r:id="rId11"/>
    <p:sldId id="261" r:id="rId12"/>
    <p:sldId id="264" r:id="rId13"/>
    <p:sldId id="270" r:id="rId14"/>
    <p:sldId id="276" r:id="rId15"/>
    <p:sldId id="275" r:id="rId16"/>
    <p:sldId id="269" r:id="rId17"/>
    <p:sldId id="266" r:id="rId18"/>
    <p:sldId id="260"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89685" autoAdjust="0"/>
  </p:normalViewPr>
  <p:slideViewPr>
    <p:cSldViewPr>
      <p:cViewPr varScale="1">
        <p:scale>
          <a:sx n="71" d="100"/>
          <a:sy n="71" d="100"/>
        </p:scale>
        <p:origin x="22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23515-437E-4FB7-ACFC-FF9A87D1844D}" type="datetimeFigureOut">
              <a:rPr lang="en-US" smtClean="0"/>
              <a:t>5/16/2015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957C-3141-4294-AB87-9386CD6D7152}" type="slidenum">
              <a:rPr lang="en-US" smtClean="0"/>
              <a:t>‹#›</a:t>
            </a:fld>
            <a:endParaRPr lang="en-US"/>
          </a:p>
        </p:txBody>
      </p:sp>
    </p:spTree>
    <p:extLst>
      <p:ext uri="{BB962C8B-B14F-4D97-AF65-F5344CB8AC3E}">
        <p14:creationId xmlns:p14="http://schemas.microsoft.com/office/powerpoint/2010/main" val="380739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4957C-3141-4294-AB87-9386CD6D7152}" type="slidenum">
              <a:rPr lang="en-US" smtClean="0"/>
              <a:t>7</a:t>
            </a:fld>
            <a:endParaRPr lang="en-US"/>
          </a:p>
        </p:txBody>
      </p:sp>
    </p:spTree>
    <p:extLst>
      <p:ext uri="{BB962C8B-B14F-4D97-AF65-F5344CB8AC3E}">
        <p14:creationId xmlns:p14="http://schemas.microsoft.com/office/powerpoint/2010/main" val="109997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1AB0E-DD24-47C7-9651-592504F504C6}"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1AB0E-DD24-47C7-9651-592504F504C6}"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91AB0E-DD24-47C7-9651-592504F504C6}"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91AB0E-DD24-47C7-9651-592504F504C6}"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1AB0E-DD24-47C7-9651-592504F504C6}"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1AB0E-DD24-47C7-9651-592504F504C6}"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1AB0E-DD24-47C7-9651-592504F504C6}"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1AB0E-DD24-47C7-9651-592504F504C6}"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2F75-494D-4556-8236-EAAF6FCD38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1AB0E-DD24-47C7-9651-592504F504C6}" type="datetimeFigureOut">
              <a:rPr lang="en-US" smtClean="0"/>
              <a:pPr/>
              <a:t>5/16/2015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92F75-494D-4556-8236-EAAF6FCD38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Presidents Club of Dayton</a:t>
            </a:r>
            <a:endParaRPr lang="en-US" dirty="0"/>
          </a:p>
        </p:txBody>
      </p:sp>
      <p:sp>
        <p:nvSpPr>
          <p:cNvPr id="3" name="Subtitle 2"/>
          <p:cNvSpPr>
            <a:spLocks noGrp="1"/>
          </p:cNvSpPr>
          <p:nvPr>
            <p:ph type="subTitle" idx="1"/>
          </p:nvPr>
        </p:nvSpPr>
        <p:spPr/>
        <p:txBody>
          <a:bodyPr/>
          <a:lstStyle/>
          <a:p>
            <a:r>
              <a:rPr lang="en-US" dirty="0" smtClean="0"/>
              <a:t>Best Member Award Breakfast</a:t>
            </a:r>
          </a:p>
          <a:p>
            <a:r>
              <a:rPr lang="en-US" dirty="0" smtClean="0"/>
              <a:t>May 14, 2015</a:t>
            </a:r>
          </a:p>
          <a:p>
            <a:r>
              <a:rPr lang="en-US" dirty="0" smtClean="0"/>
              <a:t>Presidential Banquet Center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027" y="502687"/>
            <a:ext cx="1683945" cy="16658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8265">
        <p:fade/>
      </p:transition>
    </mc:Choice>
    <mc:Fallback xmlns="">
      <p:transition advClick="0" advTm="826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8560" y="1219200"/>
            <a:ext cx="7027240" cy="448213"/>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Brookville Kiwanis Club</a:t>
            </a:r>
            <a:endParaRPr lang="en-US" dirty="0"/>
          </a:p>
        </p:txBody>
      </p:sp>
      <p:sp>
        <p:nvSpPr>
          <p:cNvPr id="5" name="Content Placeholder 2"/>
          <p:cNvSpPr txBox="1">
            <a:spLocks/>
          </p:cNvSpPr>
          <p:nvPr/>
        </p:nvSpPr>
        <p:spPr>
          <a:xfrm>
            <a:off x="457200" y="3657600"/>
            <a:ext cx="8229600" cy="4144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t>Recipient: Roland </a:t>
            </a:r>
            <a:r>
              <a:rPr lang="en-US" sz="1600" b="1" dirty="0" smtClean="0"/>
              <a:t>Furnas</a:t>
            </a:r>
            <a:br>
              <a:rPr lang="en-US" sz="1600" b="1" dirty="0" smtClean="0"/>
            </a:br>
            <a:r>
              <a:rPr lang="en-US" sz="1600" b="1" dirty="0" smtClean="0"/>
              <a:t>Reason </a:t>
            </a:r>
            <a:r>
              <a:rPr lang="en-US" sz="1600" b="1" dirty="0" smtClean="0"/>
              <a:t>for nomination: </a:t>
            </a:r>
            <a:r>
              <a:rPr lang="en-US" sz="1600" dirty="0" smtClean="0"/>
              <a:t>Roland has been a Kiwanis member since 1988, Past President, Past Distinguished Lieutenant Governor Ohio District, Walter G. Sellers and George Hixon Awards from Kiwanis International. Recruited more than 40 new members and formed new Kiwanis Club. Past President of the Presidents Club of Dayton. Past Officer Brookville Board of Education. Founding Scoutmaster of Boy Scout Troop – Assistant Scoutmaster for 22 years. Active in Church and Masonic organizations.</a:t>
            </a:r>
            <a:br>
              <a:rPr lang="en-US" sz="1600" dirty="0" smtClean="0"/>
            </a:br>
            <a:endParaRPr lang="en-US" sz="1600" dirty="0"/>
          </a:p>
        </p:txBody>
      </p:sp>
      <p:pic>
        <p:nvPicPr>
          <p:cNvPr id="6" name="Picture 2" descr="http://presidentsclubdayton.org/images/Kiwan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0623"/>
            <a:ext cx="1941657" cy="19416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1" y="1989682"/>
            <a:ext cx="1716248" cy="1371600"/>
          </a:xfrm>
          <a:prstGeom prst="rect">
            <a:avLst/>
          </a:prstGeom>
        </p:spPr>
      </p:pic>
    </p:spTree>
    <p:extLst>
      <p:ext uri="{BB962C8B-B14F-4D97-AF65-F5344CB8AC3E}">
        <p14:creationId xmlns:p14="http://schemas.microsoft.com/office/powerpoint/2010/main" val="3031299581"/>
      </p:ext>
    </p:extLst>
  </p:cSld>
  <p:clrMapOvr>
    <a:masterClrMapping/>
  </p:clrMapOvr>
  <mc:AlternateContent xmlns:mc="http://schemas.openxmlformats.org/markup-compatibility/2006" xmlns:p14="http://schemas.microsoft.com/office/powerpoint/2010/main">
    <mc:Choice Requires="p14">
      <p:transition p14:dur="10" advClick="0" advTm="29995">
        <p:fade/>
      </p:transition>
    </mc:Choice>
    <mc:Fallback xmlns="">
      <p:transition advClick="0" advTm="29995">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12901"/>
            <a:ext cx="8229600" cy="743961"/>
          </a:xfrm>
        </p:spPr>
        <p:txBody>
          <a:bodyPr>
            <a:normAutofit fontScale="90000"/>
          </a:bodyPr>
          <a:lstStyle/>
          <a:p>
            <a:r>
              <a:rPr lang="en-US" dirty="0" smtClean="0"/>
              <a:t>Kettering-Centerville Kiwanis</a:t>
            </a:r>
            <a:endParaRPr lang="en-US" dirty="0"/>
          </a:p>
        </p:txBody>
      </p:sp>
      <p:sp>
        <p:nvSpPr>
          <p:cNvPr id="3" name="Content Placeholder 2"/>
          <p:cNvSpPr>
            <a:spLocks noGrp="1"/>
          </p:cNvSpPr>
          <p:nvPr>
            <p:ph idx="1"/>
          </p:nvPr>
        </p:nvSpPr>
        <p:spPr>
          <a:xfrm>
            <a:off x="624503" y="2335932"/>
            <a:ext cx="8229600" cy="4144963"/>
          </a:xfrm>
        </p:spPr>
        <p:txBody>
          <a:bodyPr>
            <a:noAutofit/>
          </a:bodyPr>
          <a:lstStyle/>
          <a:p>
            <a:r>
              <a:rPr lang="en-US" sz="1600" b="1" dirty="0" smtClean="0"/>
              <a:t>Recipient:</a:t>
            </a:r>
            <a:r>
              <a:rPr lang="en-US" sz="1600" dirty="0" smtClean="0"/>
              <a:t> Kevin </a:t>
            </a:r>
            <a:r>
              <a:rPr lang="en-US" sz="1600" dirty="0" err="1" smtClean="0"/>
              <a:t>Hagstrom</a:t>
            </a:r>
            <a:r>
              <a:rPr lang="en-US" sz="1600" dirty="0" smtClean="0"/>
              <a:t>  </a:t>
            </a:r>
            <a:r>
              <a:rPr lang="en-US" sz="1600" b="1" dirty="0" smtClean="0"/>
              <a:t/>
            </a:r>
            <a:br>
              <a:rPr lang="en-US" sz="1600" b="1" dirty="0" smtClean="0"/>
            </a:br>
            <a:r>
              <a:rPr lang="en-US" sz="1600" b="1" dirty="0" smtClean="0"/>
              <a:t>Reason </a:t>
            </a:r>
            <a:r>
              <a:rPr lang="en-US" sz="1600" b="1" dirty="0" smtClean="0"/>
              <a:t>for nomination: </a:t>
            </a:r>
            <a:r>
              <a:rPr lang="en-US" sz="1600" dirty="0" smtClean="0"/>
              <a:t>Kevin Hagstrom, serves as Treasurer for the Kettering-Centerville Kiwanis. He is responsible for preparing the annual budget, collecting and paying dues to Kiwanis International and Ohio District, and management of two required bank accounts. As Chairman of the Finance and Fundraising Committee, Kevin is responsible for initiatives to support to three Key Clubs, Youth in Government Days, and Police Officer of the </a:t>
            </a:r>
            <a:r>
              <a:rPr lang="en-US" sz="1600" dirty="0" smtClean="0"/>
              <a:t>Year.</a:t>
            </a: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a:t>
            </a:r>
            <a:r>
              <a:rPr lang="en-US" sz="1600" b="1" dirty="0"/>
              <a:t>: </a:t>
            </a:r>
            <a:r>
              <a:rPr lang="en-US" sz="1600" dirty="0"/>
              <a:t>John McCall</a:t>
            </a:r>
            <a:r>
              <a:rPr lang="en-US" sz="1600" dirty="0" smtClean="0"/>
              <a:t/>
            </a:r>
            <a:br>
              <a:rPr lang="en-US" sz="1600" dirty="0" smtClean="0"/>
            </a:br>
            <a:r>
              <a:rPr lang="en-US" sz="1600" b="1" dirty="0" smtClean="0"/>
              <a:t>Reason for nomination: </a:t>
            </a:r>
            <a:r>
              <a:rPr lang="en-US" sz="1600" dirty="0" smtClean="0"/>
              <a:t>John McCall is always there to support whatever project is underway. He is a team leader for the Christmas Tree sales lot. He will do the “dirty work” like cleaning the kitchen at the Ronald Mc Donald House. John is a key participant in preparing monthly meals at Ronald McDonald House and the Kettering summer lunch program for needy children. He is instrumental in construction and delivery of trauma dolls to area hospitals.</a:t>
            </a:r>
            <a:endParaRPr lang="en-US" sz="1600" dirty="0"/>
          </a:p>
        </p:txBody>
      </p:sp>
      <p:pic>
        <p:nvPicPr>
          <p:cNvPr id="6146" name="Picture 2" descr="http://presidentsclubdayton.org/images/Kiwan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0623"/>
            <a:ext cx="1941657" cy="1941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139137"/>
            <a:ext cx="1096606" cy="1371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1" y="3962400"/>
            <a:ext cx="1096605"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56253">
        <p:fade/>
      </p:transition>
    </mc:Choice>
    <mc:Fallback xmlns="">
      <p:transition advClick="0" advTm="56253">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045562"/>
            <a:ext cx="6911686" cy="1143000"/>
          </a:xfrm>
        </p:spPr>
        <p:txBody>
          <a:bodyPr>
            <a:normAutofit/>
          </a:bodyPr>
          <a:lstStyle/>
          <a:p>
            <a:r>
              <a:rPr lang="en-US" sz="3600" b="1" dirty="0" smtClean="0"/>
              <a:t>Kiwanis Club of Northridge</a:t>
            </a:r>
            <a:r>
              <a:rPr lang="en-US" sz="3600" dirty="0" smtClean="0"/>
              <a:t> </a:t>
            </a:r>
            <a:endParaRPr lang="en-US" sz="3600" dirty="0"/>
          </a:p>
        </p:txBody>
      </p:sp>
      <p:sp>
        <p:nvSpPr>
          <p:cNvPr id="3" name="Content Placeholder 2"/>
          <p:cNvSpPr>
            <a:spLocks noGrp="1"/>
          </p:cNvSpPr>
          <p:nvPr>
            <p:ph idx="1"/>
          </p:nvPr>
        </p:nvSpPr>
        <p:spPr>
          <a:xfrm>
            <a:off x="466574" y="3657600"/>
            <a:ext cx="8229600" cy="3200400"/>
          </a:xfrm>
        </p:spPr>
        <p:txBody>
          <a:bodyPr>
            <a:normAutofit/>
          </a:bodyPr>
          <a:lstStyle/>
          <a:p>
            <a:r>
              <a:rPr lang="en-US" sz="1600" b="1" dirty="0" smtClean="0"/>
              <a:t>Recipient:</a:t>
            </a:r>
            <a:r>
              <a:rPr lang="en-US" sz="1600" dirty="0" smtClean="0"/>
              <a:t> Colette </a:t>
            </a:r>
            <a:r>
              <a:rPr lang="en-US" sz="1600" dirty="0" smtClean="0"/>
              <a:t>Moorman  </a:t>
            </a:r>
            <a:r>
              <a:rPr lang="en-US" sz="1600" dirty="0"/>
              <a:t/>
            </a:r>
            <a:br>
              <a:rPr lang="en-US" sz="1600" dirty="0"/>
            </a:br>
            <a:r>
              <a:rPr lang="en-US" sz="1600" b="1" dirty="0"/>
              <a:t>Reason for nomination: </a:t>
            </a:r>
            <a:r>
              <a:rPr lang="en-US" sz="1600" dirty="0" smtClean="0"/>
              <a:t>Colette </a:t>
            </a:r>
            <a:r>
              <a:rPr lang="en-US" sz="1600" dirty="0" smtClean="0"/>
              <a:t>is the Secretary for Kiwanis Club of Northridge and we are grateful for her volunteering to take on this task which is very time consuming. Colette does a lot of volunteer work in the community, in addition to our club, she also volunteers at the animal resource center, Dayton Mediation Center, and Mock Trial Competitions. We are very proud of Colette and her efforts and volunteer work for our club and the children we serve, all while working full time as a magistrate and running for Judge of Dayton Municipal Court.</a:t>
            </a:r>
            <a:endParaRPr lang="en-US" sz="1600" dirty="0"/>
          </a:p>
        </p:txBody>
      </p:sp>
      <p:pic>
        <p:nvPicPr>
          <p:cNvPr id="7170" name="Picture 2" descr="http://presidentsclubdayton.org/images/Kiwan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599"/>
            <a:ext cx="2400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374" y="2417162"/>
            <a:ext cx="109660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6332">
        <p:fade/>
      </p:transition>
    </mc:Choice>
    <mc:Fallback xmlns="">
      <p:transition advClick="0" advTm="36332">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417631"/>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MVMAA</a:t>
            </a:r>
            <a:endParaRPr lang="en-US" dirty="0"/>
          </a:p>
        </p:txBody>
      </p:sp>
      <p:sp>
        <p:nvSpPr>
          <p:cNvPr id="6" name="Content Placeholder 2"/>
          <p:cNvSpPr txBox="1">
            <a:spLocks/>
          </p:cNvSpPr>
          <p:nvPr/>
        </p:nvSpPr>
        <p:spPr>
          <a:xfrm>
            <a:off x="381000" y="3329168"/>
            <a:ext cx="8229600" cy="36115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b="1" dirty="0" smtClean="0">
                <a:solidFill>
                  <a:schemeClr val="tx1"/>
                </a:solidFill>
              </a:rPr>
              <a:t>Recipient: </a:t>
            </a:r>
            <a:r>
              <a:rPr lang="en-US" sz="1600" dirty="0" smtClean="0">
                <a:solidFill>
                  <a:schemeClr val="tx1"/>
                </a:solidFill>
              </a:rPr>
              <a:t>Dr. Karen </a:t>
            </a:r>
            <a:r>
              <a:rPr lang="en-US" sz="1600" dirty="0" err="1" smtClean="0">
                <a:solidFill>
                  <a:schemeClr val="tx1"/>
                </a:solidFill>
              </a:rPr>
              <a:t>Celik</a:t>
            </a:r>
            <a:r>
              <a:rPr lang="en-US" sz="1600" dirty="0" smtClean="0">
                <a:solidFill>
                  <a:schemeClr val="tx1"/>
                </a:solidFill>
              </a:rPr>
              <a:t/>
            </a:r>
            <a:br>
              <a:rPr lang="en-US" sz="1600" dirty="0" smtClean="0">
                <a:solidFill>
                  <a:schemeClr val="tx1"/>
                </a:solidFill>
              </a:rPr>
            </a:br>
            <a:r>
              <a:rPr lang="en-US" sz="1600" b="1" dirty="0">
                <a:solidFill>
                  <a:schemeClr val="tx1"/>
                </a:solidFill>
              </a:rPr>
              <a:t>Reason for </a:t>
            </a:r>
            <a:r>
              <a:rPr lang="en-US" sz="1600" b="1" dirty="0" smtClean="0">
                <a:solidFill>
                  <a:schemeClr val="tx1"/>
                </a:solidFill>
              </a:rPr>
              <a:t>nomination:</a:t>
            </a:r>
            <a:r>
              <a:rPr lang="en-US" sz="1600" b="1" dirty="0" smtClean="0"/>
              <a:t> </a:t>
            </a:r>
            <a:r>
              <a:rPr lang="pt-BR" sz="1600" dirty="0" smtClean="0">
                <a:solidFill>
                  <a:schemeClr val="tx1"/>
                </a:solidFill>
              </a:rPr>
              <a:t>MVMAA  </a:t>
            </a:r>
            <a:r>
              <a:rPr lang="pt-BR" sz="1600" dirty="0" smtClean="0">
                <a:solidFill>
                  <a:schemeClr val="tx1"/>
                </a:solidFill>
              </a:rPr>
              <a:t>F amily Support Chairperson; Long time member in charge </a:t>
            </a:r>
            <a:r>
              <a:rPr lang="en-US" sz="1600" dirty="0" smtClean="0">
                <a:solidFill>
                  <a:schemeClr val="tx1"/>
                </a:solidFill>
              </a:rPr>
              <a:t>of Hearts to Hearts Airman Family Appreciation Programs and annual Harvest Fest at Wright-Patterson Air Force Base. In addition has served as President, President-Elect Vice-President and Secretary for Trotwood Chamber of Commerce. President of Trotwood Community Improvement Corporation. Owner New York Pizzeria.</a:t>
            </a:r>
            <a:endParaRPr lang="en-US" sz="1600" b="1"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 y="316229"/>
            <a:ext cx="2019300" cy="200639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8" y="1750135"/>
            <a:ext cx="1096606" cy="1371600"/>
          </a:xfrm>
          <a:prstGeom prst="rect">
            <a:avLst/>
          </a:prstGeom>
        </p:spPr>
      </p:pic>
    </p:spTree>
    <p:extLst>
      <p:ext uri="{BB962C8B-B14F-4D97-AF65-F5344CB8AC3E}">
        <p14:creationId xmlns:p14="http://schemas.microsoft.com/office/powerpoint/2010/main" val="987004576"/>
      </p:ext>
    </p:extLst>
  </p:cSld>
  <p:clrMapOvr>
    <a:masterClrMapping/>
  </p:clrMapOvr>
  <mc:AlternateContent xmlns:mc="http://schemas.openxmlformats.org/markup-compatibility/2006" xmlns:p14="http://schemas.microsoft.com/office/powerpoint/2010/main">
    <mc:Choice Requires="p14">
      <p:transition p14:dur="10" advClick="0" advTm="33011">
        <p:fade/>
      </p:transition>
    </mc:Choice>
    <mc:Fallback xmlns="">
      <p:transition advClick="0" advTm="3301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1143000"/>
          </a:xfrm>
        </p:spPr>
        <p:txBody>
          <a:bodyPr>
            <a:normAutofit fontScale="90000"/>
          </a:bodyPr>
          <a:lstStyle/>
          <a:p>
            <a:r>
              <a:rPr lang="en-US" dirty="0" smtClean="0"/>
              <a:t>Montgomery County PAAL</a:t>
            </a:r>
            <a:endParaRPr lang="en-US" dirty="0"/>
          </a:p>
        </p:txBody>
      </p:sp>
      <p:sp>
        <p:nvSpPr>
          <p:cNvPr id="3" name="Content Placeholder 2"/>
          <p:cNvSpPr>
            <a:spLocks noGrp="1"/>
          </p:cNvSpPr>
          <p:nvPr>
            <p:ph idx="1"/>
          </p:nvPr>
        </p:nvSpPr>
        <p:spPr>
          <a:xfrm>
            <a:off x="457200" y="2057400"/>
            <a:ext cx="8229600" cy="4525963"/>
          </a:xfrm>
        </p:spPr>
        <p:txBody>
          <a:bodyPr>
            <a:normAutofit/>
          </a:bodyPr>
          <a:lstStyle/>
          <a:p>
            <a:r>
              <a:rPr lang="en-US" sz="1600" b="1" dirty="0" smtClean="0"/>
              <a:t>Recipient: </a:t>
            </a:r>
            <a:r>
              <a:rPr lang="en-US" sz="1600" dirty="0" smtClean="0"/>
              <a:t>Shannon Crabtree</a:t>
            </a:r>
            <a:r>
              <a:rPr lang="en-US" sz="1600" b="1" dirty="0" smtClean="0"/>
              <a:t/>
            </a:r>
            <a:br>
              <a:rPr lang="en-US" sz="1600" b="1"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a:t>
            </a:r>
            <a:r>
              <a:rPr lang="en-US" sz="1600" dirty="0" smtClean="0"/>
              <a:t> Larry Lane</a:t>
            </a:r>
            <a:r>
              <a:rPr lang="en-US" sz="1600" b="1" dirty="0" smtClean="0"/>
              <a:t>  </a:t>
            </a:r>
            <a:endParaRPr lang="en-US"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041" y="2438401"/>
            <a:ext cx="1093718" cy="1371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041" y="4449763"/>
            <a:ext cx="1096607"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14" y="112876"/>
            <a:ext cx="1905000" cy="1809750"/>
          </a:xfrm>
          <a:prstGeom prst="rect">
            <a:avLst/>
          </a:prstGeom>
        </p:spPr>
      </p:pic>
    </p:spTree>
    <p:extLst>
      <p:ext uri="{BB962C8B-B14F-4D97-AF65-F5344CB8AC3E}">
        <p14:creationId xmlns:p14="http://schemas.microsoft.com/office/powerpoint/2010/main" val="2567837753"/>
      </p:ext>
    </p:extLst>
  </p:cSld>
  <p:clrMapOvr>
    <a:masterClrMapping/>
  </p:clrMapOvr>
  <mc:AlternateContent xmlns:mc="http://schemas.openxmlformats.org/markup-compatibility/2006">
    <mc:Choice xmlns:p14="http://schemas.microsoft.com/office/powerpoint/2010/main" Requires="p14">
      <p:transition p14:dur="10" advClick="0" advTm="5000">
        <p:fade/>
      </p:transition>
    </mc:Choice>
    <mc:Fallback>
      <p:transition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417248"/>
            <a:ext cx="632842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Centerville Noon Optimist Club</a:t>
            </a:r>
            <a:endParaRPr lang="en-US" sz="3600" dirty="0"/>
          </a:p>
        </p:txBody>
      </p:sp>
      <p:sp>
        <p:nvSpPr>
          <p:cNvPr id="5" name="Content Placeholder 2"/>
          <p:cNvSpPr txBox="1">
            <a:spLocks/>
          </p:cNvSpPr>
          <p:nvPr/>
        </p:nvSpPr>
        <p:spPr>
          <a:xfrm>
            <a:off x="624501" y="1645413"/>
            <a:ext cx="8229600" cy="4114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Recipient:  </a:t>
            </a:r>
            <a:r>
              <a:rPr lang="en-US" sz="1600" dirty="0" smtClean="0"/>
              <a:t>Karen </a:t>
            </a:r>
            <a:r>
              <a:rPr lang="en-US" sz="1600" dirty="0" smtClean="0"/>
              <a:t>Young   </a:t>
            </a:r>
            <a:r>
              <a:rPr lang="en-US" sz="1800" b="1" dirty="0" smtClean="0"/>
              <a:t>(No Photo)</a:t>
            </a:r>
            <a:r>
              <a:rPr lang="en-US" sz="1800" b="1" dirty="0"/>
              <a:t/>
            </a:r>
            <a:br>
              <a:rPr lang="en-US" sz="1800" b="1" dirty="0"/>
            </a:br>
            <a:r>
              <a:rPr lang="en-US" sz="1600" b="1" dirty="0"/>
              <a:t>Reason for nomination: </a:t>
            </a:r>
            <a:r>
              <a:rPr lang="en-US" sz="1600" dirty="0" smtClean="0"/>
              <a:t>Karen </a:t>
            </a:r>
            <a:r>
              <a:rPr lang="en-US" sz="1600" dirty="0" smtClean="0"/>
              <a:t>has been a Vice President for two years with the Centerville Noon Optimists Club.  In her role she has overseen no less than eleven club community activities. She has also been the driving force for the introduction and implementation of our Communication Contest for the Deaf and Hard of Hearing youth in the state. This required a significant amount of effort to seek out and encouraged challenged youth in our state that would normally not have the opportunity for a scholarship. She is a staunch advocate for quality education for all the youth in our community. </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 </a:t>
            </a:r>
            <a:r>
              <a:rPr lang="en-US" sz="1600" dirty="0"/>
              <a:t>Joan </a:t>
            </a:r>
            <a:r>
              <a:rPr lang="en-US" sz="1600" dirty="0" err="1"/>
              <a:t>Condonnion</a:t>
            </a:r>
            <a:r>
              <a:rPr lang="en-US" sz="1600" dirty="0"/>
              <a:t> </a:t>
            </a:r>
            <a:r>
              <a:rPr lang="en-US" sz="1800" dirty="0" smtClean="0"/>
              <a:t/>
            </a:r>
            <a:br>
              <a:rPr lang="en-US" sz="1800" dirty="0" smtClean="0"/>
            </a:br>
            <a:r>
              <a:rPr lang="en-US" sz="1600" b="1" dirty="0"/>
              <a:t>Reason for nomination: </a:t>
            </a:r>
            <a:r>
              <a:rPr lang="en-US" sz="1600" dirty="0" smtClean="0"/>
              <a:t>Joan </a:t>
            </a:r>
            <a:r>
              <a:rPr lang="en-US" sz="1600" dirty="0"/>
              <a:t>has served as Vice President of the Centerville Noon Optimists Club for one year and has </a:t>
            </a:r>
            <a:r>
              <a:rPr lang="en-US" sz="1600" dirty="0" smtClean="0"/>
              <a:t>been elected </a:t>
            </a:r>
            <a:r>
              <a:rPr lang="en-US" sz="1600" dirty="0"/>
              <a:t>for a second term</a:t>
            </a:r>
            <a:r>
              <a:rPr lang="en-US" sz="1600" dirty="0" smtClean="0"/>
              <a:t>. In </a:t>
            </a:r>
            <a:r>
              <a:rPr lang="en-US" sz="1600" dirty="0"/>
              <a:t>her role as Vice President she has over seen no less than fourteen community activities. </a:t>
            </a:r>
            <a:r>
              <a:rPr lang="en-US" sz="1600" dirty="0" smtClean="0"/>
              <a:t>She spearheaded </a:t>
            </a:r>
            <a:r>
              <a:rPr lang="en-US" sz="1600" dirty="0"/>
              <a:t>our Adopt a Child Program for the past several years. Over that time we have adopted </a:t>
            </a:r>
            <a:r>
              <a:rPr lang="en-US" sz="1600" dirty="0" smtClean="0"/>
              <a:t>over one </a:t>
            </a:r>
            <a:r>
              <a:rPr lang="en-US" sz="1600" dirty="0"/>
              <a:t>thousand youth during the Christmas holidays. This process included supplying food, clothing </a:t>
            </a:r>
            <a:r>
              <a:rPr lang="en-US" sz="1600" dirty="0" smtClean="0"/>
              <a:t>and toys </a:t>
            </a:r>
            <a:r>
              <a:rPr lang="en-US" sz="1600" dirty="0"/>
              <a:t>for the less fortunate children in our community</a:t>
            </a:r>
            <a:r>
              <a:rPr lang="en-US" sz="1600" dirty="0" smtClean="0"/>
              <a:t>. Joan </a:t>
            </a:r>
            <a:r>
              <a:rPr lang="en-US" sz="1600" dirty="0"/>
              <a:t>has also managed our </a:t>
            </a:r>
            <a:r>
              <a:rPr lang="en-US" sz="1600" dirty="0" smtClean="0"/>
              <a:t>5K </a:t>
            </a:r>
            <a:r>
              <a:rPr lang="en-US" sz="1600" dirty="0"/>
              <a:t>community run which is held at the Annual Americana Festival, </a:t>
            </a:r>
            <a:r>
              <a:rPr lang="en-US" sz="1600" dirty="0" smtClean="0"/>
              <a:t>this activity </a:t>
            </a:r>
            <a:r>
              <a:rPr lang="en-US" sz="1600" dirty="0"/>
              <a:t>includes over 1500 runners.</a:t>
            </a:r>
          </a:p>
        </p:txBody>
      </p:sp>
      <p:pic>
        <p:nvPicPr>
          <p:cNvPr id="6"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0854"/>
            <a:ext cx="1438835" cy="17017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8" y="3810000"/>
            <a:ext cx="1096606" cy="1371600"/>
          </a:xfrm>
          <a:prstGeom prst="rect">
            <a:avLst/>
          </a:prstGeom>
        </p:spPr>
      </p:pic>
    </p:spTree>
    <p:extLst>
      <p:ext uri="{BB962C8B-B14F-4D97-AF65-F5344CB8AC3E}">
        <p14:creationId xmlns:p14="http://schemas.microsoft.com/office/powerpoint/2010/main" val="2957429825"/>
      </p:ext>
    </p:extLst>
  </p:cSld>
  <p:clrMapOvr>
    <a:masterClrMapping/>
  </p:clrMapOvr>
  <mc:AlternateContent xmlns:mc="http://schemas.openxmlformats.org/markup-compatibility/2006" xmlns:p14="http://schemas.microsoft.com/office/powerpoint/2010/main">
    <mc:Choice Requires="p14">
      <p:transition p14:dur="10" advClick="0" advTm="77625">
        <p:fade/>
      </p:transition>
    </mc:Choice>
    <mc:Fallback xmlns="">
      <p:transition advClick="0" advTm="7762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712" y="625474"/>
            <a:ext cx="5943600" cy="1143000"/>
          </a:xfrm>
        </p:spPr>
        <p:txBody>
          <a:bodyPr>
            <a:normAutofit fontScale="90000"/>
          </a:bodyPr>
          <a:lstStyle/>
          <a:p>
            <a:r>
              <a:rPr lang="en-US" dirty="0" smtClean="0"/>
              <a:t>East Dayton Optimist Club</a:t>
            </a:r>
            <a:endParaRPr lang="en-US" dirty="0"/>
          </a:p>
        </p:txBody>
      </p:sp>
      <p:sp>
        <p:nvSpPr>
          <p:cNvPr id="3" name="Content Placeholder 2"/>
          <p:cNvSpPr>
            <a:spLocks noGrp="1"/>
          </p:cNvSpPr>
          <p:nvPr>
            <p:ph idx="1"/>
          </p:nvPr>
        </p:nvSpPr>
        <p:spPr>
          <a:xfrm>
            <a:off x="344487" y="3429000"/>
            <a:ext cx="8229600" cy="3429000"/>
          </a:xfrm>
        </p:spPr>
        <p:txBody>
          <a:bodyPr>
            <a:noAutofit/>
          </a:bodyPr>
          <a:lstStyle/>
          <a:p>
            <a:r>
              <a:rPr lang="en-US" sz="1600" b="1" dirty="0" smtClean="0"/>
              <a:t>Recipient:  </a:t>
            </a:r>
            <a:r>
              <a:rPr lang="en-US" sz="1600" dirty="0" smtClean="0"/>
              <a:t>Connie  </a:t>
            </a:r>
            <a:r>
              <a:rPr lang="en-US" sz="1600" dirty="0" err="1" smtClean="0"/>
              <a:t>Nisonger</a:t>
            </a:r>
            <a:r>
              <a:rPr lang="en-US" sz="1600" dirty="0" smtClean="0"/>
              <a:t>   </a:t>
            </a:r>
            <a:br>
              <a:rPr lang="en-US" sz="1600" dirty="0" smtClean="0"/>
            </a:br>
            <a:r>
              <a:rPr lang="en-US" sz="1600" b="1" dirty="0"/>
              <a:t>Reason for nomination: </a:t>
            </a:r>
            <a:r>
              <a:rPr lang="en-US" sz="1600" dirty="0" smtClean="0"/>
              <a:t>Connie </a:t>
            </a:r>
            <a:r>
              <a:rPr lang="en-US" sz="1600" dirty="0" smtClean="0"/>
              <a:t>has been an active member of the East Dayton Optimist Club since, currently serving on the Board of Directors as Past President. We have become aware of and to appreciate Connie’s commitment to service on a very first-hand level.  One of Connie’s great gifts is that she is an accomplished quilt-maker.  It is hard to imagine how she finds the time to devote to this passion of hers amidst all of her other community work.  The East Dayton Optimist Club is just one of the organizations that has benefited from her work.  Connie makes quilts and provides them to non-profits to raffle off to raise funds to support their causes.  East Dayton was able to generate $1000 from our raffle to support our youth activities, such as our Shoes That Fit Program and Essay Contest.  Connie is working on another quilt for this year’s raffle.</a:t>
            </a:r>
            <a:endParaRPr lang="en-US" sz="1600" dirty="0"/>
          </a:p>
        </p:txBody>
      </p:sp>
      <p:pic>
        <p:nvPicPr>
          <p:cNvPr id="5122"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7" y="553683"/>
            <a:ext cx="2054225" cy="24295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209" y="1924402"/>
            <a:ext cx="109660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57930">
        <p:fade/>
      </p:transition>
    </mc:Choice>
    <mc:Fallback xmlns="">
      <p:transition advClick="0" advTm="5793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598"/>
            <a:ext cx="5679141" cy="558063"/>
          </a:xfrm>
        </p:spPr>
        <p:txBody>
          <a:bodyPr>
            <a:normAutofit fontScale="90000"/>
          </a:bodyPr>
          <a:lstStyle/>
          <a:p>
            <a:r>
              <a:rPr lang="en-US" sz="3200" dirty="0" smtClean="0"/>
              <a:t>Northridge Optimist Club</a:t>
            </a:r>
            <a:endParaRPr lang="en-US" sz="3200" dirty="0"/>
          </a:p>
        </p:txBody>
      </p:sp>
      <p:sp>
        <p:nvSpPr>
          <p:cNvPr id="3" name="Content Placeholder 2"/>
          <p:cNvSpPr>
            <a:spLocks noGrp="1"/>
          </p:cNvSpPr>
          <p:nvPr>
            <p:ph idx="1"/>
          </p:nvPr>
        </p:nvSpPr>
        <p:spPr>
          <a:xfrm>
            <a:off x="152400" y="1771759"/>
            <a:ext cx="8991600" cy="4955454"/>
          </a:xfrm>
        </p:spPr>
        <p:txBody>
          <a:bodyPr>
            <a:noAutofit/>
          </a:bodyPr>
          <a:lstStyle/>
          <a:p>
            <a:r>
              <a:rPr lang="en-US" sz="1500" b="1" dirty="0" smtClean="0"/>
              <a:t>Recipient: </a:t>
            </a:r>
            <a:r>
              <a:rPr lang="en-US" sz="1500" dirty="0" smtClean="0"/>
              <a:t>Mike </a:t>
            </a:r>
            <a:r>
              <a:rPr lang="en-US" sz="1500" dirty="0" smtClean="0"/>
              <a:t>Gorman  </a:t>
            </a:r>
            <a:br>
              <a:rPr lang="en-US" sz="1500" dirty="0" smtClean="0"/>
            </a:br>
            <a:r>
              <a:rPr lang="en-US" sz="1400" b="1" dirty="0"/>
              <a:t>Reason for nomination: </a:t>
            </a:r>
            <a:r>
              <a:rPr lang="en-US" sz="1500" dirty="0" smtClean="0"/>
              <a:t>Mike </a:t>
            </a:r>
            <a:r>
              <a:rPr lang="en-US" sz="1500" dirty="0" smtClean="0"/>
              <a:t>has been a longtime active member and this year has been instrumental in 2 major  programs Christmas Sharing and the Polar Bear Foundation at Northridge Schools. Christmas sharing is an annual program that members of the North ridge Optimist Club, around Christmas time, grocery shop for needy families in the Northridge School district. Mike helped organized and communicated with the club about the program. The Polar Bear Foundation is a fund seeded with Northridge Optimist monies, and others, to allow teachers to purchase items for their students that is in addition to and compliments the curricula for the Northridge District. This had gone mostly untouched for a few years and Mike has encouraged (through communication with the school) teachers to apply and use this money. To date well over $4000 has been awarded to individual teachers to be used in their classrooms. </a:t>
            </a:r>
            <a:r>
              <a:rPr lang="en-US" sz="1500" dirty="0"/>
              <a:t/>
            </a:r>
            <a:br>
              <a:rPr lang="en-US" sz="1500" dirty="0"/>
            </a:br>
            <a:r>
              <a:rPr lang="en-US" sz="1500" dirty="0" smtClean="0"/>
              <a:t/>
            </a:r>
            <a:br>
              <a:rPr lang="en-US" sz="1500" dirty="0" smtClean="0"/>
            </a:br>
            <a:r>
              <a:rPr lang="en-US" sz="1500" dirty="0" smtClean="0"/>
              <a:t/>
            </a:r>
            <a:br>
              <a:rPr lang="en-US" sz="1500" dirty="0" smtClean="0"/>
            </a:br>
            <a:r>
              <a:rPr lang="en-US" sz="1500" dirty="0" smtClean="0"/>
              <a:t/>
            </a:r>
            <a:br>
              <a:rPr lang="en-US" sz="1500" dirty="0" smtClean="0"/>
            </a:br>
            <a:endParaRPr lang="en-US" sz="1500" dirty="0" smtClean="0"/>
          </a:p>
          <a:p>
            <a:r>
              <a:rPr lang="en-US" sz="1500" b="1" dirty="0" smtClean="0"/>
              <a:t>Recipient</a:t>
            </a:r>
            <a:r>
              <a:rPr lang="en-US" sz="1500" b="1" dirty="0" smtClean="0"/>
              <a:t>: </a:t>
            </a:r>
            <a:r>
              <a:rPr lang="en-US" sz="1500" dirty="0" smtClean="0"/>
              <a:t>Chris </a:t>
            </a:r>
            <a:r>
              <a:rPr lang="en-US" sz="1500" dirty="0" smtClean="0"/>
              <a:t>Young   </a:t>
            </a:r>
            <a:br>
              <a:rPr lang="en-US" sz="1500" dirty="0" smtClean="0"/>
            </a:br>
            <a:r>
              <a:rPr lang="en-US" sz="1400" b="1" dirty="0"/>
              <a:t>Reason for nomination: </a:t>
            </a:r>
            <a:r>
              <a:rPr lang="en-US" sz="1500" dirty="0" smtClean="0"/>
              <a:t>Chris </a:t>
            </a:r>
            <a:r>
              <a:rPr lang="en-US" sz="1500" dirty="0" smtClean="0"/>
              <a:t>has been instrumental in developing and deepening our relationship with the Cargill Company and with his help and organizational skills many other employees have donated their time and efforts to the activities of the </a:t>
            </a:r>
            <a:r>
              <a:rPr lang="en-US" sz="1500" dirty="0" smtClean="0"/>
              <a:t>Northridge Schools. </a:t>
            </a:r>
            <a:r>
              <a:rPr lang="en-US" sz="1500" dirty="0" smtClean="0"/>
              <a:t>This partnership with Cargill and the Northridge Optimist Club has continued to grow over the years and our community is grateful to Chris and the Cargill Company not only with some financial support but more importantly with the hours of service given to the community through the Northridge Optimist Club. Chris also took on added duties this past year in supporting our golf outing fundraiser and helping with the Christmas sharing program.</a:t>
            </a:r>
            <a:endParaRPr lang="en-US" sz="1500" b="1" dirty="0"/>
          </a:p>
        </p:txBody>
      </p:sp>
      <p:pic>
        <p:nvPicPr>
          <p:cNvPr id="4"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945" y="76598"/>
            <a:ext cx="1433268" cy="1695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49865"/>
            <a:ext cx="1020801" cy="12801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962400"/>
            <a:ext cx="1025658" cy="1280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92826">
        <p:fade/>
      </p:transition>
    </mc:Choice>
    <mc:Fallback xmlns="">
      <p:transition advClick="0" advTm="92826">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355" y="348059"/>
            <a:ext cx="5791200" cy="1143000"/>
          </a:xfrm>
        </p:spPr>
        <p:txBody>
          <a:bodyPr>
            <a:normAutofit/>
          </a:bodyPr>
          <a:lstStyle/>
          <a:p>
            <a:r>
              <a:rPr lang="en-US" sz="3600" dirty="0" smtClean="0"/>
              <a:t>Riverdale Optimist Club</a:t>
            </a:r>
            <a:endParaRPr lang="en-US" sz="3600" dirty="0"/>
          </a:p>
        </p:txBody>
      </p:sp>
      <p:sp>
        <p:nvSpPr>
          <p:cNvPr id="3" name="Content Placeholder 2"/>
          <p:cNvSpPr>
            <a:spLocks noGrp="1"/>
          </p:cNvSpPr>
          <p:nvPr>
            <p:ph idx="1"/>
          </p:nvPr>
        </p:nvSpPr>
        <p:spPr>
          <a:xfrm>
            <a:off x="856129" y="2690162"/>
            <a:ext cx="8229600" cy="3276600"/>
          </a:xfrm>
        </p:spPr>
        <p:txBody>
          <a:bodyPr>
            <a:noAutofit/>
          </a:bodyPr>
          <a:lstStyle/>
          <a:p>
            <a:r>
              <a:rPr lang="en-US" sz="1600" b="1" dirty="0" smtClean="0"/>
              <a:t>Recipient: </a:t>
            </a:r>
            <a:r>
              <a:rPr lang="en-US" sz="1600" dirty="0" smtClean="0"/>
              <a:t>Brian </a:t>
            </a:r>
            <a:r>
              <a:rPr lang="en-US" sz="1600" dirty="0" smtClean="0"/>
              <a:t>Kremer   </a:t>
            </a:r>
            <a:r>
              <a:rPr lang="en-US" sz="1600" dirty="0"/>
              <a:t/>
            </a:r>
            <a:br>
              <a:rPr lang="en-US" sz="1600" dirty="0"/>
            </a:br>
            <a:r>
              <a:rPr lang="en-US" sz="1600" b="1" dirty="0"/>
              <a:t>Reason for nomination: </a:t>
            </a:r>
            <a:r>
              <a:rPr lang="en-US" sz="1600" dirty="0" smtClean="0"/>
              <a:t>Brian </a:t>
            </a:r>
            <a:r>
              <a:rPr lang="en-US" sz="1600" dirty="0" smtClean="0"/>
              <a:t>Kremer joined the Riverdale Optimist Club in 2006, representing Building Bridges.  Brian has organized the Building Bridges Softball Tournament that Riverdale sponsors along with several other members.  He served as President in the 2013-14 Optimist year, has served on our Board of Directors, and chaired one of our big fundraising events successfully</a:t>
            </a:r>
            <a:r>
              <a:rPr lang="en-US" sz="1600" dirty="0" smtClean="0"/>
              <a:t>.</a:t>
            </a:r>
            <a:br>
              <a:rPr lang="en-US" sz="1600" dirty="0" smtClean="0"/>
            </a:br>
            <a:r>
              <a:rPr lang="en-US" sz="1600" dirty="0" smtClean="0"/>
              <a:t> </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a:t>
            </a:r>
            <a:r>
              <a:rPr lang="en-US" sz="1600" b="1" dirty="0" smtClean="0"/>
              <a:t>: </a:t>
            </a:r>
            <a:r>
              <a:rPr lang="en-US" sz="1600" dirty="0" smtClean="0"/>
              <a:t>Dennis </a:t>
            </a:r>
            <a:r>
              <a:rPr lang="en-US" sz="1600" dirty="0" smtClean="0"/>
              <a:t>Marlow    </a:t>
            </a:r>
            <a:r>
              <a:rPr lang="en-US" sz="1600" dirty="0"/>
              <a:t/>
            </a:r>
            <a:br>
              <a:rPr lang="en-US" sz="1600" dirty="0"/>
            </a:br>
            <a:r>
              <a:rPr lang="en-US" sz="1600" b="1" dirty="0"/>
              <a:t>Reason for nomination: </a:t>
            </a:r>
            <a:r>
              <a:rPr lang="en-US" sz="1600" dirty="0" smtClean="0"/>
              <a:t>Dennis </a:t>
            </a:r>
            <a:r>
              <a:rPr lang="en-US" sz="1600" dirty="0" smtClean="0"/>
              <a:t>Marlow joined Riverdale in 1997.  He served for many years on our Board of Directors and also chaired the Building Bridges Softball Tournament for fifteen years.</a:t>
            </a:r>
            <a:endParaRPr lang="en-US" sz="1600" dirty="0"/>
          </a:p>
        </p:txBody>
      </p:sp>
      <p:pic>
        <p:nvPicPr>
          <p:cNvPr id="4" name="Picture 2" descr="http://presidentsclubdayton.org/images/Optim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 y="291956"/>
            <a:ext cx="2054225" cy="2429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291" y="1465359"/>
            <a:ext cx="1093716"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291" y="4328462"/>
            <a:ext cx="109660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4610">
        <p:fade/>
      </p:transition>
    </mc:Choice>
    <mc:Fallback xmlns="">
      <p:transition advClick="0" advTm="3461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692" y="1143000"/>
            <a:ext cx="6235508" cy="952818"/>
          </a:xfrm>
        </p:spPr>
        <p:txBody>
          <a:bodyPr/>
          <a:lstStyle/>
          <a:p>
            <a:r>
              <a:rPr lang="en-US" dirty="0" smtClean="0"/>
              <a:t>Rotary Club of Dayton</a:t>
            </a:r>
            <a:endParaRPr lang="en-US" dirty="0"/>
          </a:p>
        </p:txBody>
      </p:sp>
      <p:sp>
        <p:nvSpPr>
          <p:cNvPr id="3" name="Content Placeholder 2"/>
          <p:cNvSpPr>
            <a:spLocks noGrp="1"/>
          </p:cNvSpPr>
          <p:nvPr>
            <p:ph idx="1"/>
          </p:nvPr>
        </p:nvSpPr>
        <p:spPr>
          <a:xfrm>
            <a:off x="487680" y="3429000"/>
            <a:ext cx="8229600" cy="4114800"/>
          </a:xfrm>
        </p:spPr>
        <p:txBody>
          <a:bodyPr>
            <a:noAutofit/>
          </a:bodyPr>
          <a:lstStyle/>
          <a:p>
            <a:r>
              <a:rPr lang="en-US" sz="1600" b="1" dirty="0" smtClean="0"/>
              <a:t>Recipient: </a:t>
            </a:r>
            <a:r>
              <a:rPr lang="en-US" sz="1600" dirty="0" smtClean="0"/>
              <a:t>Sue </a:t>
            </a:r>
            <a:r>
              <a:rPr lang="en-US" sz="1600" dirty="0" smtClean="0"/>
              <a:t>Taylor</a:t>
            </a:r>
            <a:br>
              <a:rPr lang="en-US" sz="1600" dirty="0" smtClean="0"/>
            </a:br>
            <a:r>
              <a:rPr lang="en-US" sz="1600" b="1" dirty="0"/>
              <a:t>Reason for nomination: </a:t>
            </a:r>
            <a:r>
              <a:rPr lang="en-US" sz="1600" dirty="0" smtClean="0"/>
              <a:t>Sue </a:t>
            </a:r>
            <a:r>
              <a:rPr lang="en-US" sz="1600" dirty="0" smtClean="0"/>
              <a:t>currently works on the Rotary Club of Dayton Board of Directors as the Director of Education. In that role, she is responsible for the six  committees that facilitate our Dayton Public School and DECA outreach. Sue has also served on the following committees: Social (also served as Chair), Remembrance and Visitation, Welcome, Rotary Reads, Ethics in Business, Blue Ribbon and RYLA (also served as Chair). She was Sergeant at Arms and served two years on the Board as the Membership Relations Director. Since joining the Club in March of 2008. Sue has been extremely active in all aspects of the organization and is very deserving of the honor of Outstanding Club Member.</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 y="376428"/>
            <a:ext cx="1763477" cy="17193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689" y="2286000"/>
            <a:ext cx="109660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62156">
        <p:fade/>
      </p:transition>
    </mc:Choice>
    <mc:Fallback xmlns="">
      <p:transition advClick="0" advTm="6215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29579"/>
            <a:ext cx="8229600" cy="579438"/>
          </a:xfrm>
        </p:spPr>
        <p:txBody>
          <a:bodyPr>
            <a:normAutofit/>
          </a:bodyPr>
          <a:lstStyle/>
          <a:p>
            <a:r>
              <a:rPr lang="en-US" sz="2400" dirty="0" smtClean="0"/>
              <a:t>Master of Ceremonies Marsha Bonhart</a:t>
            </a:r>
            <a:endParaRPr lang="en-US" sz="2400" dirty="0"/>
          </a:p>
        </p:txBody>
      </p:sp>
      <p:sp>
        <p:nvSpPr>
          <p:cNvPr id="3" name="Content Placeholder 2"/>
          <p:cNvSpPr>
            <a:spLocks noGrp="1"/>
          </p:cNvSpPr>
          <p:nvPr>
            <p:ph idx="1"/>
          </p:nvPr>
        </p:nvSpPr>
        <p:spPr>
          <a:xfrm>
            <a:off x="457200" y="1905000"/>
            <a:ext cx="8534400" cy="4525963"/>
          </a:xfrm>
        </p:spPr>
        <p:txBody>
          <a:bodyPr>
            <a:noAutofit/>
          </a:bodyPr>
          <a:lstStyle/>
          <a:p>
            <a:pPr marL="0" indent="0">
              <a:buNone/>
            </a:pPr>
            <a:r>
              <a:rPr lang="en-US" sz="1600" dirty="0" smtClean="0"/>
              <a:t>Marsha Bonhart has been a fixture not only on television in the </a:t>
            </a:r>
            <a:r>
              <a:rPr lang="en-US" sz="1600" dirty="0"/>
              <a:t>D</a:t>
            </a:r>
            <a:r>
              <a:rPr lang="en-US" sz="1600" dirty="0" smtClean="0"/>
              <a:t>ayton region but also the many causes she proudly serves. </a:t>
            </a:r>
          </a:p>
          <a:p>
            <a:pPr marL="0" indent="0">
              <a:buNone/>
            </a:pPr>
            <a:r>
              <a:rPr lang="en-US" sz="1600" dirty="0" smtClean="0"/>
              <a:t>Marsha started her career in Dayton in 1980 after working at WHDO-TV and WMHE-FM Radio in Toledo, her hometown</a:t>
            </a:r>
            <a:r>
              <a:rPr lang="en-US" sz="1600" dirty="0" smtClean="0"/>
              <a:t>.</a:t>
            </a:r>
            <a:endParaRPr lang="en-US" sz="1600" dirty="0" smtClean="0"/>
          </a:p>
          <a:p>
            <a:pPr marL="0" indent="0">
              <a:buNone/>
            </a:pPr>
            <a:r>
              <a:rPr lang="en-US" sz="1600" dirty="0" smtClean="0"/>
              <a:t>She spent time reporting and anchoring at KTTV-TV </a:t>
            </a:r>
            <a:r>
              <a:rPr lang="en-US" sz="1600" dirty="0"/>
              <a:t>in Los </a:t>
            </a:r>
            <a:r>
              <a:rPr lang="en-US" sz="1600" dirty="0" smtClean="0"/>
              <a:t>Angeles, WKEF-TV here in Dayton and most recently at WDTN-TV, which she joined in 1988</a:t>
            </a:r>
            <a:r>
              <a:rPr lang="en-US" sz="1600" dirty="0" smtClean="0"/>
              <a:t>.</a:t>
            </a:r>
            <a:endParaRPr lang="en-US" sz="1600" dirty="0" smtClean="0"/>
          </a:p>
          <a:p>
            <a:pPr marL="0" indent="0">
              <a:buNone/>
            </a:pPr>
            <a:r>
              <a:rPr lang="en-US" sz="1600" dirty="0" smtClean="0"/>
              <a:t>A frequent emcee at community events, Marcia “Crack Addicted Babies” was nominated for an Emmy. She won the Ohio Public Images Award in 1993 and 2004 for producing stories about people with developmental disabilities</a:t>
            </a:r>
            <a:r>
              <a:rPr lang="en-US" sz="1600" dirty="0" smtClean="0"/>
              <a:t>.</a:t>
            </a:r>
            <a:endParaRPr lang="en-US" sz="1600" dirty="0" smtClean="0"/>
          </a:p>
          <a:p>
            <a:pPr marL="0" indent="0">
              <a:buNone/>
            </a:pPr>
            <a:r>
              <a:rPr lang="en-US" sz="1600" dirty="0" smtClean="0"/>
              <a:t>She was selected as one of the Dayton Daily News’ Ten Top Women in 2003 and has earned the YWCA Award for Personal Achievement and Community Involvement as well as “Top 15 Friends” award from Artemis Center for Alternatives to Domestic Violence and was named a YWCA Dayton “Woman of Influence” in 2009. This spring, Marsha received the lifetime achievement award from YWCA DAYTON</a:t>
            </a:r>
            <a:r>
              <a:rPr lang="en-US" sz="1600" dirty="0" smtClean="0"/>
              <a:t>.</a:t>
            </a:r>
            <a:endParaRPr lang="en-US" sz="1600" dirty="0" smtClean="0"/>
          </a:p>
          <a:p>
            <a:pPr marL="0" indent="0">
              <a:buNone/>
            </a:pPr>
            <a:r>
              <a:rPr lang="en-US" sz="1600" dirty="0" smtClean="0"/>
              <a:t>Marsha’s greatest work, however,  has been raising her two sons Chip and Robbie.</a:t>
            </a:r>
          </a:p>
          <a:p>
            <a:pPr marL="0" indent="0">
              <a:buNone/>
            </a:pP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1132"/>
            <a:ext cx="1504950" cy="1466850"/>
          </a:xfrm>
          <a:prstGeom prst="rect">
            <a:avLst/>
          </a:prstGeom>
        </p:spPr>
      </p:pic>
    </p:spTree>
    <p:extLst>
      <p:ext uri="{BB962C8B-B14F-4D97-AF65-F5344CB8AC3E}">
        <p14:creationId xmlns:p14="http://schemas.microsoft.com/office/powerpoint/2010/main" val="4031545284"/>
      </p:ext>
    </p:extLst>
  </p:cSld>
  <p:clrMapOvr>
    <a:masterClrMapping/>
  </p:clrMapOvr>
  <mc:AlternateContent xmlns:mc="http://schemas.openxmlformats.org/markup-compatibility/2006" xmlns:p14="http://schemas.microsoft.com/office/powerpoint/2010/main">
    <mc:Choice Requires="p14">
      <p:transition p14:dur="10" advClick="0" advTm="68692">
        <p:fade/>
      </p:transition>
    </mc:Choice>
    <mc:Fallback xmlns="">
      <p:transition advClick="0" advTm="6869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8247"/>
            <a:ext cx="8229600" cy="678050"/>
          </a:xfrm>
        </p:spPr>
        <p:txBody>
          <a:bodyPr>
            <a:normAutofit fontScale="90000"/>
          </a:bodyPr>
          <a:lstStyle/>
          <a:p>
            <a:r>
              <a:rPr lang="en-US" dirty="0" smtClean="0"/>
              <a:t>Altrusa Club</a:t>
            </a:r>
            <a:endParaRPr lang="en-US" dirty="0"/>
          </a:p>
        </p:txBody>
      </p:sp>
      <p:sp>
        <p:nvSpPr>
          <p:cNvPr id="3" name="Content Placeholder 2"/>
          <p:cNvSpPr>
            <a:spLocks noGrp="1"/>
          </p:cNvSpPr>
          <p:nvPr>
            <p:ph idx="1"/>
          </p:nvPr>
        </p:nvSpPr>
        <p:spPr>
          <a:xfrm>
            <a:off x="426570" y="2209800"/>
            <a:ext cx="8641229" cy="4525963"/>
          </a:xfrm>
        </p:spPr>
        <p:txBody>
          <a:bodyPr>
            <a:noAutofit/>
          </a:bodyPr>
          <a:lstStyle/>
          <a:p>
            <a:r>
              <a:rPr lang="en-US" sz="1600" b="1" dirty="0" smtClean="0"/>
              <a:t>Recipient: </a:t>
            </a:r>
            <a:r>
              <a:rPr lang="en-US" sz="1600" dirty="0" smtClean="0"/>
              <a:t>Diane Noonan</a:t>
            </a:r>
            <a:br>
              <a:rPr lang="en-US" sz="1600" dirty="0" smtClean="0"/>
            </a:br>
            <a:r>
              <a:rPr lang="en-US" sz="1600" b="1" dirty="0"/>
              <a:t>Reason for </a:t>
            </a:r>
            <a:r>
              <a:rPr lang="en-US" sz="1600" b="1" dirty="0" smtClean="0"/>
              <a:t>nomination: </a:t>
            </a:r>
            <a:r>
              <a:rPr lang="en-US" sz="1600" dirty="0" smtClean="0"/>
              <a:t>When </a:t>
            </a:r>
            <a:r>
              <a:rPr lang="en-US" sz="1600" dirty="0" smtClean="0"/>
              <a:t>Diane joined Altrusa three years ago, she hit the ground running. She took on two major club projects, the club newsletter and the membership directory and she was successful in running both of these important publications. Diane also helped with other club projects right from the start, at Cleveland School, the Widows Home and the Club Auction. In January, Diane led the club project of cooking a meal for the guests of the Ronald McDonald House. Diane continues to be an asset to the Altrusa Club in many ways</a:t>
            </a:r>
            <a:r>
              <a:rPr lang="en-US" sz="1600" dirty="0" smtClean="0"/>
              <a:t>.</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 </a:t>
            </a:r>
            <a:r>
              <a:rPr lang="en-US" sz="1600" dirty="0" smtClean="0"/>
              <a:t>Mary </a:t>
            </a:r>
            <a:r>
              <a:rPr lang="en-US" sz="1600" dirty="0" smtClean="0"/>
              <a:t>Reed </a:t>
            </a:r>
            <a:br>
              <a:rPr lang="en-US" sz="1600" dirty="0" smtClean="0"/>
            </a:br>
            <a:r>
              <a:rPr lang="en-US" sz="1600" b="1" dirty="0" smtClean="0"/>
              <a:t>Reason </a:t>
            </a:r>
            <a:r>
              <a:rPr lang="en-US" sz="1600" b="1" dirty="0"/>
              <a:t>for nomination: </a:t>
            </a:r>
            <a:r>
              <a:rPr lang="en-US" sz="1600" dirty="0" smtClean="0"/>
              <a:t>Mary </a:t>
            </a:r>
            <a:r>
              <a:rPr lang="en-US" sz="1600" dirty="0" smtClean="0"/>
              <a:t>has been a member of Altrusa for six years even with her Dayton Public School job, she finds time to put Altrusa service into her schedule. Mary was the lead person for two projects that were conducted with her kindergarten and the first grade classes. Mary served as the co-chair of the club’s membership committee and now serves on the communications committee. Altrusa is fortunate to have Mary as an active member.</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304800"/>
            <a:ext cx="2286000"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0896" y="1157568"/>
            <a:ext cx="1096607"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0896" y="4114800"/>
            <a:ext cx="1094201"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59004">
        <p:fade/>
      </p:transition>
    </mc:Choice>
    <mc:Fallback xmlns="">
      <p:transition advClick="0" advTm="5900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010400" cy="1143000"/>
          </a:xfrm>
        </p:spPr>
        <p:txBody>
          <a:bodyPr>
            <a:normAutofit/>
          </a:bodyPr>
          <a:lstStyle/>
          <a:p>
            <a:r>
              <a:rPr lang="en-US" sz="4000" dirty="0" smtClean="0"/>
              <a:t>Centerville Lions Club</a:t>
            </a:r>
            <a:endParaRPr lang="en-US" sz="4000" dirty="0"/>
          </a:p>
        </p:txBody>
      </p:sp>
      <p:sp>
        <p:nvSpPr>
          <p:cNvPr id="3" name="Content Placeholder 2"/>
          <p:cNvSpPr>
            <a:spLocks noGrp="1"/>
          </p:cNvSpPr>
          <p:nvPr>
            <p:ph idx="1"/>
          </p:nvPr>
        </p:nvSpPr>
        <p:spPr>
          <a:xfrm>
            <a:off x="434340" y="3276600"/>
            <a:ext cx="8229600" cy="2590800"/>
          </a:xfrm>
        </p:spPr>
        <p:txBody>
          <a:bodyPr>
            <a:normAutofit/>
          </a:bodyPr>
          <a:lstStyle/>
          <a:p>
            <a:r>
              <a:rPr lang="en-US" sz="1600" b="1" dirty="0"/>
              <a:t>Recipient: </a:t>
            </a:r>
            <a:r>
              <a:rPr lang="en-US" sz="1600" b="1" dirty="0" smtClean="0"/>
              <a:t>Roberta </a:t>
            </a:r>
            <a:r>
              <a:rPr lang="en-US" sz="1600" b="1" dirty="0" smtClean="0"/>
              <a:t>Thornhill</a:t>
            </a:r>
            <a:br>
              <a:rPr lang="en-US" sz="1600" b="1" dirty="0" smtClean="0"/>
            </a:br>
            <a:r>
              <a:rPr lang="en-US" sz="1600" b="1" dirty="0" smtClean="0"/>
              <a:t>Reason </a:t>
            </a:r>
            <a:r>
              <a:rPr lang="en-US" sz="1600" b="1" dirty="0"/>
              <a:t>for nomination: </a:t>
            </a:r>
            <a:r>
              <a:rPr lang="en-US" sz="1600" dirty="0" smtClean="0"/>
              <a:t>Roberta </a:t>
            </a:r>
            <a:r>
              <a:rPr lang="en-US" sz="1600" dirty="0" smtClean="0"/>
              <a:t>Thornhill, “Robbie”, joined the Centerville Lions club on 9/1/2005. She is the immediate past President, current 1</a:t>
            </a:r>
            <a:r>
              <a:rPr lang="en-US" sz="1600" baseline="30000" dirty="0" smtClean="0"/>
              <a:t>st</a:t>
            </a:r>
            <a:r>
              <a:rPr lang="en-US" sz="1600" dirty="0" smtClean="0"/>
              <a:t> Vice President and membership chair. She is very dedicated to her club and providing services to those in need. During her time as president, she increased the membership and added new activities and fund raisers. During her presidency, the annual 5k run/walk was developed and continues to grow and improve every year. This will be the fourth anniversary for this event. She participates in all club activities. </a:t>
            </a:r>
          </a:p>
        </p:txBody>
      </p:sp>
      <p:pic>
        <p:nvPicPr>
          <p:cNvPr id="4" name="Picture 2" descr="http://presidentsclubdayton.org/images/Downto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2009775" cy="1877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781" y="1799665"/>
            <a:ext cx="109660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6553">
        <p:fade/>
      </p:transition>
    </mc:Choice>
    <mc:Fallback xmlns="">
      <p:transition advClick="0" advTm="3655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98370" y="1126500"/>
            <a:ext cx="5814060" cy="696123"/>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Dayton Lions Club</a:t>
            </a:r>
            <a:endParaRPr lang="en-US" sz="4000" dirty="0"/>
          </a:p>
        </p:txBody>
      </p:sp>
      <p:sp>
        <p:nvSpPr>
          <p:cNvPr id="5" name="Content Placeholder 2"/>
          <p:cNvSpPr txBox="1">
            <a:spLocks/>
          </p:cNvSpPr>
          <p:nvPr/>
        </p:nvSpPr>
        <p:spPr>
          <a:xfrm>
            <a:off x="438821" y="3733800"/>
            <a:ext cx="8229600" cy="2590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t>Recipient: </a:t>
            </a:r>
            <a:r>
              <a:rPr lang="en-US" sz="1600" b="1" dirty="0"/>
              <a:t>Shannon Schweitzer </a:t>
            </a:r>
            <a:r>
              <a:rPr lang="en-US" sz="1600" b="1" dirty="0"/>
              <a:t/>
            </a:r>
            <a:br>
              <a:rPr lang="en-US" sz="1600" b="1" dirty="0"/>
            </a:br>
            <a:r>
              <a:rPr lang="en-US" sz="1600" b="1" dirty="0" smtClean="0"/>
              <a:t>Reason </a:t>
            </a:r>
            <a:r>
              <a:rPr lang="en-US" sz="1600" b="1" dirty="0"/>
              <a:t>for nomination: </a:t>
            </a:r>
            <a:r>
              <a:rPr lang="en-US" sz="1600" dirty="0" smtClean="0"/>
              <a:t>Shannon </a:t>
            </a:r>
            <a:r>
              <a:rPr lang="en-US" sz="1600" dirty="0" smtClean="0"/>
              <a:t>has great leadership skills. 12 years director of Lions Eye Bank of West Central Ohio. Great recruiter of Lions Club New Members. Four new members to date. Enthusiastic, and positive in all her responsibilities. Excellent interpersonal skills. A great young woman. We are proud to have her in our club. </a:t>
            </a:r>
          </a:p>
        </p:txBody>
      </p:sp>
      <p:pic>
        <p:nvPicPr>
          <p:cNvPr id="6" name="Picture 2" descr="http://presidentsclubdayton.org/images/Downto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2009775" cy="18778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621" y="2370899"/>
            <a:ext cx="1096606" cy="1371600"/>
          </a:xfrm>
          <a:prstGeom prst="rect">
            <a:avLst/>
          </a:prstGeom>
        </p:spPr>
      </p:pic>
    </p:spTree>
    <p:extLst>
      <p:ext uri="{BB962C8B-B14F-4D97-AF65-F5344CB8AC3E}">
        <p14:creationId xmlns:p14="http://schemas.microsoft.com/office/powerpoint/2010/main" val="4096125740"/>
      </p:ext>
    </p:extLst>
  </p:cSld>
  <p:clrMapOvr>
    <a:masterClrMapping/>
  </p:clrMapOvr>
  <mc:AlternateContent xmlns:mc="http://schemas.openxmlformats.org/markup-compatibility/2006" xmlns:p14="http://schemas.microsoft.com/office/powerpoint/2010/main">
    <mc:Choice Requires="p14">
      <p:transition p14:dur="10" advClick="0" advTm="21958">
        <p:fade/>
      </p:transition>
    </mc:Choice>
    <mc:Fallback xmlns="">
      <p:transition advClick="0" advTm="2195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031" y="42022"/>
            <a:ext cx="6217024" cy="914400"/>
          </a:xfrm>
        </p:spPr>
        <p:txBody>
          <a:bodyPr>
            <a:normAutofit/>
          </a:bodyPr>
          <a:lstStyle/>
          <a:p>
            <a:r>
              <a:rPr lang="en-US" sz="3600" dirty="0" smtClean="0"/>
              <a:t>Civitan Club of Dayton</a:t>
            </a:r>
            <a:endParaRPr lang="en-US" sz="3600" dirty="0"/>
          </a:p>
        </p:txBody>
      </p:sp>
      <p:sp>
        <p:nvSpPr>
          <p:cNvPr id="3" name="Content Placeholder 2"/>
          <p:cNvSpPr>
            <a:spLocks noGrp="1"/>
          </p:cNvSpPr>
          <p:nvPr>
            <p:ph idx="1"/>
          </p:nvPr>
        </p:nvSpPr>
        <p:spPr>
          <a:xfrm>
            <a:off x="304800" y="2133600"/>
            <a:ext cx="8839200" cy="4191000"/>
          </a:xfrm>
        </p:spPr>
        <p:txBody>
          <a:bodyPr>
            <a:noAutofit/>
          </a:bodyPr>
          <a:lstStyle/>
          <a:p>
            <a:pPr lvl="0"/>
            <a:r>
              <a:rPr lang="en-US" sz="1600" b="1" dirty="0" smtClean="0"/>
              <a:t>Name </a:t>
            </a:r>
            <a:r>
              <a:rPr lang="en-US" sz="1600" b="1" dirty="0"/>
              <a:t>of Recipient </a:t>
            </a:r>
            <a:r>
              <a:rPr lang="en-US" sz="1600" b="1" dirty="0" smtClean="0"/>
              <a:t>: Brian </a:t>
            </a:r>
            <a:r>
              <a:rPr lang="en-US" sz="1600" b="1" dirty="0"/>
              <a:t>Miller </a:t>
            </a:r>
            <a:r>
              <a:rPr lang="en-US" sz="1600" b="1" dirty="0" smtClean="0"/>
              <a:t/>
            </a:r>
            <a:br>
              <a:rPr lang="en-US" sz="1600" b="1" dirty="0" smtClean="0"/>
            </a:br>
            <a:r>
              <a:rPr lang="en-US" sz="1600" b="1" dirty="0" smtClean="0"/>
              <a:t>Reason </a:t>
            </a:r>
            <a:r>
              <a:rPr lang="en-US" sz="1600" b="1" dirty="0"/>
              <a:t>for </a:t>
            </a:r>
            <a:r>
              <a:rPr lang="en-US" sz="1600" b="1" dirty="0" smtClean="0"/>
              <a:t>nomination:</a:t>
            </a:r>
            <a:r>
              <a:rPr lang="en-US" sz="1600" dirty="0" smtClean="0"/>
              <a:t> Brian </a:t>
            </a:r>
            <a:r>
              <a:rPr lang="en-US" sz="1600" dirty="0"/>
              <a:t>is currently the CEO of Mach 4 and Senior Tech Connections.  He is an accomplished executive and entrepreneur with 20+ years of experience in technology and telecommunication industries.   He has been a vital and valued member of the Dayton Civitan club since 2008.  He is a past two term club president who leads by example with his courage, integrity and his drive to help others.  Brian has never ignored the call to serve.  He demonstrates it daily though his support of Civitan, the American Heart Association, Hero’s Fund, and the Wounded Warrior project.   The Dayton Civitan club is very fortunate to call him one of our own</a:t>
            </a:r>
            <a:r>
              <a:rPr lang="en-US" sz="1600" dirty="0" smtClean="0"/>
              <a:t>.</a:t>
            </a:r>
            <a:br>
              <a:rPr lang="en-US" sz="1600" dirty="0" smtClean="0"/>
            </a:br>
            <a:r>
              <a:rPr lang="en-US" sz="1600" dirty="0" smtClean="0"/>
              <a:t/>
            </a:r>
            <a:br>
              <a:rPr lang="en-US" sz="1600" dirty="0" smtClean="0"/>
            </a:br>
            <a:r>
              <a:rPr lang="en-US" sz="1600" dirty="0" smtClean="0"/>
              <a:t/>
            </a:r>
            <a:br>
              <a:rPr lang="en-US" sz="1600" dirty="0" smtClean="0"/>
            </a:br>
            <a:endParaRPr lang="en-US" sz="1600" dirty="0"/>
          </a:p>
          <a:p>
            <a:pPr>
              <a:buNone/>
            </a:pPr>
            <a:r>
              <a:rPr lang="en-US" sz="1600" dirty="0"/>
              <a:t> </a:t>
            </a:r>
            <a:endParaRPr lang="en-US" sz="1600" b="1" dirty="0"/>
          </a:p>
          <a:p>
            <a:pPr lvl="0"/>
            <a:r>
              <a:rPr lang="en-US" sz="1600" b="1" dirty="0" smtClean="0"/>
              <a:t>Name </a:t>
            </a:r>
            <a:r>
              <a:rPr lang="en-US" sz="1600" b="1" dirty="0"/>
              <a:t>of Recipient </a:t>
            </a:r>
            <a:r>
              <a:rPr lang="en-US" sz="1600" b="1" dirty="0" smtClean="0"/>
              <a:t>: Dayton City Police Officer Justin </a:t>
            </a:r>
            <a:r>
              <a:rPr lang="en-US" sz="1600" b="1" dirty="0"/>
              <a:t>Ellis </a:t>
            </a:r>
            <a:r>
              <a:rPr lang="en-US" sz="1600" dirty="0"/>
              <a:t/>
            </a:r>
            <a:br>
              <a:rPr lang="en-US" sz="1600" dirty="0"/>
            </a:br>
            <a:r>
              <a:rPr lang="en-US" sz="1600" b="1" dirty="0" smtClean="0"/>
              <a:t>Reason </a:t>
            </a:r>
            <a:r>
              <a:rPr lang="en-US" sz="1600" b="1" dirty="0"/>
              <a:t>for nomination:</a:t>
            </a:r>
            <a:r>
              <a:rPr lang="en-US" sz="1600" dirty="0" smtClean="0"/>
              <a:t> </a:t>
            </a:r>
            <a:r>
              <a:rPr lang="en-US" sz="1600" dirty="0" smtClean="0"/>
              <a:t>Officer </a:t>
            </a:r>
            <a:r>
              <a:rPr lang="en-US" sz="1600" dirty="0"/>
              <a:t>Justin Ellis of the Dayton Police Department displayed outstanding community orientated behavior by going beyond the duties of a police officer. While taking a theft report of a blind volunteer member of a Dayton church, he felt the need to help this person in need by getting help from the community and other police officers to replace the income that was stolen from the blind volunteer member. He was able to replace the income that was lost plus some additional funding. His self-less action was portrayed in the local news.</a:t>
            </a:r>
          </a:p>
          <a:p>
            <a:endParaRPr lang="en-US" sz="1600" dirty="0"/>
          </a:p>
        </p:txBody>
      </p:sp>
      <p:pic>
        <p:nvPicPr>
          <p:cNvPr id="1026" name="Picture 2" descr="Civitan Club of Day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9549"/>
            <a:ext cx="1577258" cy="1466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9" y="859211"/>
            <a:ext cx="1094201" cy="1371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114800"/>
            <a:ext cx="10942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75242">
        <p:fade/>
      </p:transition>
    </mc:Choice>
    <mc:Fallback xmlns="">
      <p:transition advClick="0" advTm="75242">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8811"/>
            <a:ext cx="5631180" cy="585272"/>
          </a:xfrm>
        </p:spPr>
        <p:txBody>
          <a:bodyPr>
            <a:normAutofit fontScale="90000"/>
          </a:bodyPr>
          <a:lstStyle/>
          <a:p>
            <a:r>
              <a:rPr lang="en-US" sz="3600" dirty="0" smtClean="0"/>
              <a:t>Dayton Arab American Forum</a:t>
            </a:r>
            <a:endParaRPr lang="en-US" sz="3600" dirty="0"/>
          </a:p>
        </p:txBody>
      </p:sp>
      <p:sp>
        <p:nvSpPr>
          <p:cNvPr id="3" name="Content Placeholder 2"/>
          <p:cNvSpPr>
            <a:spLocks noGrp="1"/>
          </p:cNvSpPr>
          <p:nvPr>
            <p:ph idx="1"/>
          </p:nvPr>
        </p:nvSpPr>
        <p:spPr>
          <a:xfrm>
            <a:off x="152400" y="1676400"/>
            <a:ext cx="8991600" cy="5600700"/>
          </a:xfrm>
        </p:spPr>
        <p:txBody>
          <a:bodyPr>
            <a:noAutofit/>
          </a:bodyPr>
          <a:lstStyle/>
          <a:p>
            <a:r>
              <a:rPr lang="en-US" sz="1600" b="1" dirty="0" smtClean="0"/>
              <a:t>Name of Recipient: </a:t>
            </a:r>
            <a:r>
              <a:rPr lang="en-US" sz="1600" dirty="0" smtClean="0"/>
              <a:t>Dr</a:t>
            </a:r>
            <a:r>
              <a:rPr lang="en-US" sz="1600" dirty="0"/>
              <a:t>. Pat </a:t>
            </a:r>
            <a:r>
              <a:rPr lang="en-US" sz="1600" dirty="0" err="1" smtClean="0"/>
              <a:t>Abboud</a:t>
            </a:r>
            <a:r>
              <a:rPr lang="en-US" sz="1600" dirty="0" smtClean="0"/>
              <a:t>  </a:t>
            </a:r>
            <a:endParaRPr lang="en-US" sz="1600" dirty="0" smtClean="0"/>
          </a:p>
          <a:p>
            <a:pPr>
              <a:buNone/>
            </a:pPr>
            <a:r>
              <a:rPr lang="en-US" sz="1600" b="1" dirty="0"/>
              <a:t>	</a:t>
            </a:r>
            <a:r>
              <a:rPr lang="en-US" sz="1600" b="1" dirty="0" smtClean="0"/>
              <a:t>Reason for nomination:</a:t>
            </a:r>
            <a:r>
              <a:rPr lang="en-US" sz="1600" dirty="0" smtClean="0"/>
              <a:t> Dr Pat Abboud is a pediatric doctor at Dayton Children’s and part of the Dr. Mom Squad – an award winning blog focused on educating the community.  </a:t>
            </a:r>
            <a:r>
              <a:rPr lang="en-US" sz="1600" dirty="0" smtClean="0"/>
              <a:t>As </a:t>
            </a:r>
            <a:r>
              <a:rPr lang="en-US" sz="1600" dirty="0"/>
              <a:t>a volunteer, Dr. Abboud has raised over $90,000 individually for the Leukemia &amp; Lymphoma Society (LLS) and was named Woman of the Year for LLS in 2012.  Remaining active with LLS, she has chaired the Dayton Campaign for the last 2 years.</a:t>
            </a:r>
            <a:r>
              <a:rPr lang="en-US" sz="1600" b="1" dirty="0"/>
              <a:t> </a:t>
            </a:r>
            <a:r>
              <a:rPr lang="en-US" sz="1600" dirty="0" smtClean="0"/>
              <a:t>Dr</a:t>
            </a:r>
            <a:r>
              <a:rPr lang="en-US" sz="1600" dirty="0"/>
              <a:t>. Abboud also spends time educating children about the negative effects of drugs and alcohol on the </a:t>
            </a:r>
            <a:r>
              <a:rPr lang="en-US" sz="1600" dirty="0" smtClean="0"/>
              <a:t>body.</a:t>
            </a:r>
          </a:p>
          <a:p>
            <a:pPr>
              <a:buNone/>
            </a:pP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Name </a:t>
            </a:r>
            <a:r>
              <a:rPr lang="en-US" sz="1600" b="1" dirty="0"/>
              <a:t>of Recipient </a:t>
            </a:r>
            <a:r>
              <a:rPr lang="en-US" sz="1600" b="1" dirty="0" smtClean="0"/>
              <a:t>: </a:t>
            </a:r>
            <a:r>
              <a:rPr lang="en-US" sz="1600" dirty="0" smtClean="0"/>
              <a:t>Matt </a:t>
            </a:r>
            <a:r>
              <a:rPr lang="en-US" sz="1600" dirty="0" smtClean="0"/>
              <a:t>Joseph</a:t>
            </a:r>
            <a:endParaRPr lang="en-US" sz="1600" dirty="0"/>
          </a:p>
          <a:p>
            <a:pPr>
              <a:buNone/>
            </a:pPr>
            <a:r>
              <a:rPr lang="en-US" sz="1600" dirty="0"/>
              <a:t> </a:t>
            </a:r>
            <a:r>
              <a:rPr lang="en-US" sz="1600" dirty="0" smtClean="0"/>
              <a:t>	</a:t>
            </a:r>
            <a:r>
              <a:rPr lang="en-US" sz="1600" b="1" dirty="0" smtClean="0"/>
              <a:t>Reason </a:t>
            </a:r>
            <a:r>
              <a:rPr lang="en-US" sz="1600" b="1" dirty="0"/>
              <a:t>for nomination</a:t>
            </a:r>
            <a:r>
              <a:rPr lang="en-US" sz="1600" b="1" dirty="0" smtClean="0"/>
              <a:t>: </a:t>
            </a:r>
            <a:r>
              <a:rPr lang="en-US" sz="1600" b="1" u="sng" dirty="0" smtClean="0"/>
              <a:t>Nan Whaley, Dayton Mayor states that Matt Joseph as a Dayton City Commissioner has </a:t>
            </a:r>
            <a:r>
              <a:rPr lang="en-US" sz="1600" dirty="0" smtClean="0"/>
              <a:t>guided our City through difficult times, making tough choices and focusing on the preservation of vital city services. Commissioner Joseph has experience in education and in the private sector. He worked at the University of Dayton on education and business projects designed to reinforce the peace in, and strengthen the economy of Bosnia and Herzegovina. He also served as a project coordinator for a non-profit group working to reduce the rates of predatory lending and bring homeownership opportunities to people who might not normally have them. He has worked as a consultant to NASA in the field of technology management and strategic planning, and is currently employed by Serco Inc. as a logistics program manager at Wright-Patterson AFB.</a:t>
            </a:r>
          </a:p>
          <a:p>
            <a:pPr>
              <a:buNone/>
            </a:pPr>
            <a:endParaRPr lang="en-US" sz="1600" dirty="0"/>
          </a:p>
          <a:p>
            <a:endParaRPr lang="en-US" sz="1600" dirty="0"/>
          </a:p>
        </p:txBody>
      </p:sp>
      <p:pic>
        <p:nvPicPr>
          <p:cNvPr id="3074" name="Picture 2" descr="http://presidentsclubdayton.org/images/daaflogo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0"/>
            <a:ext cx="1455420" cy="13907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307" y="686402"/>
            <a:ext cx="1020799" cy="12801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307" y="3232449"/>
            <a:ext cx="1023766" cy="1280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77950">
        <p:fade/>
      </p:transition>
    </mc:Choice>
    <mc:Fallback xmlns="">
      <p:transition advClick="0" advTm="7795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511" y="292893"/>
            <a:ext cx="5624460" cy="1143000"/>
          </a:xfrm>
        </p:spPr>
        <p:txBody>
          <a:bodyPr>
            <a:normAutofit/>
          </a:bodyPr>
          <a:lstStyle/>
          <a:p>
            <a:r>
              <a:rPr lang="en-US" sz="3600" dirty="0" smtClean="0"/>
              <a:t>Dayton Chapter of SCORE</a:t>
            </a:r>
            <a:endParaRPr lang="en-US" sz="3600" dirty="0"/>
          </a:p>
        </p:txBody>
      </p:sp>
      <p:sp>
        <p:nvSpPr>
          <p:cNvPr id="3" name="Content Placeholder 2"/>
          <p:cNvSpPr>
            <a:spLocks noGrp="1"/>
          </p:cNvSpPr>
          <p:nvPr>
            <p:ph idx="1"/>
          </p:nvPr>
        </p:nvSpPr>
        <p:spPr>
          <a:xfrm>
            <a:off x="457200" y="2743200"/>
            <a:ext cx="8229600" cy="3847465"/>
          </a:xfrm>
        </p:spPr>
        <p:txBody>
          <a:bodyPr>
            <a:noAutofit/>
          </a:bodyPr>
          <a:lstStyle/>
          <a:p>
            <a:r>
              <a:rPr lang="en-US" sz="1600" b="1" dirty="0" smtClean="0"/>
              <a:t>Recipient: </a:t>
            </a:r>
            <a:r>
              <a:rPr lang="en-US" sz="1600" dirty="0" smtClean="0"/>
              <a:t>Charles </a:t>
            </a:r>
            <a:r>
              <a:rPr lang="en-US" sz="1600" dirty="0" smtClean="0"/>
              <a:t>Anderson  </a:t>
            </a:r>
            <a:br>
              <a:rPr lang="en-US" sz="1600" dirty="0" smtClean="0"/>
            </a:br>
            <a:r>
              <a:rPr lang="en-US" sz="1600" b="1" dirty="0"/>
              <a:t>Reason for nomination: </a:t>
            </a:r>
            <a:r>
              <a:rPr lang="en-US" sz="1600" dirty="0" smtClean="0"/>
              <a:t>Mr</a:t>
            </a:r>
            <a:r>
              <a:rPr lang="en-US" sz="1600" dirty="0" smtClean="0"/>
              <a:t>. Anderson serves as Treasurer of the Dayton Chapter of SCORE and volunteered to man the office when the clerk was on medical leave. He is conscientious in handling client requests</a:t>
            </a:r>
            <a:r>
              <a:rPr lang="en-US" sz="1600" dirty="0" smtClean="0"/>
              <a:t>.</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b="1" dirty="0" smtClean="0"/>
              <a:t>Recipient: </a:t>
            </a:r>
            <a:r>
              <a:rPr lang="en-US" sz="1600" dirty="0" smtClean="0"/>
              <a:t>Robert </a:t>
            </a:r>
            <a:r>
              <a:rPr lang="en-US" sz="1600" dirty="0" smtClean="0"/>
              <a:t>Puskar</a:t>
            </a:r>
            <a:br>
              <a:rPr lang="en-US" sz="1600" dirty="0" smtClean="0"/>
            </a:br>
            <a:r>
              <a:rPr lang="en-US" sz="1600" b="1" dirty="0"/>
              <a:t>Reason for nomination: </a:t>
            </a:r>
            <a:r>
              <a:rPr lang="en-US" sz="1600" dirty="0" smtClean="0"/>
              <a:t>Mr</a:t>
            </a:r>
            <a:r>
              <a:rPr lang="en-US" sz="1600" dirty="0" smtClean="0"/>
              <a:t>. </a:t>
            </a:r>
            <a:r>
              <a:rPr lang="en-US" sz="1600" dirty="0" err="1" smtClean="0"/>
              <a:t>Puskar</a:t>
            </a:r>
            <a:r>
              <a:rPr lang="en-US" sz="1600" dirty="0" smtClean="0"/>
              <a:t> is dedicated in his volunteer role at Dayton SCORE. When the office clerk was on medical leave he stepped in to help man the office. With the additional burden of caring for an ill wife, he is thorough in his volunteer duties at SCORE. </a:t>
            </a:r>
            <a:br>
              <a:rPr lang="en-US" sz="1600" dirty="0" smtClean="0"/>
            </a:br>
            <a:endParaRPr lang="en-US" sz="1600" dirty="0"/>
          </a:p>
        </p:txBody>
      </p:sp>
      <p:pic>
        <p:nvPicPr>
          <p:cNvPr id="4098" name="Picture 2" descr="http://presidentsclubdayton.org/images/SCORE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02" y="204787"/>
            <a:ext cx="3630047" cy="13192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835" y="1523999"/>
            <a:ext cx="1096606" cy="1371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836" y="3981132"/>
            <a:ext cx="1096605"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3096">
        <p:fade/>
      </p:transition>
    </mc:Choice>
    <mc:Fallback xmlns="">
      <p:transition advClick="0" advTm="33096">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1447800"/>
            <a:ext cx="8229600" cy="1143000"/>
          </a:xfrm>
        </p:spPr>
        <p:txBody>
          <a:bodyPr/>
          <a:lstStyle/>
          <a:p>
            <a:r>
              <a:rPr lang="en-US" dirty="0" smtClean="0"/>
              <a:t>Exchange Club of Dayton</a:t>
            </a:r>
            <a:endParaRPr lang="en-US" dirty="0"/>
          </a:p>
        </p:txBody>
      </p:sp>
      <p:sp>
        <p:nvSpPr>
          <p:cNvPr id="3" name="Content Placeholder 2"/>
          <p:cNvSpPr>
            <a:spLocks noGrp="1"/>
          </p:cNvSpPr>
          <p:nvPr>
            <p:ph idx="1"/>
          </p:nvPr>
        </p:nvSpPr>
        <p:spPr>
          <a:xfrm>
            <a:off x="457200" y="3886200"/>
            <a:ext cx="8229600" cy="3276600"/>
          </a:xfrm>
        </p:spPr>
        <p:txBody>
          <a:bodyPr>
            <a:normAutofit/>
          </a:bodyPr>
          <a:lstStyle/>
          <a:p>
            <a:r>
              <a:rPr lang="en-US" sz="1600" b="1" dirty="0" smtClean="0"/>
              <a:t>Recipient: </a:t>
            </a:r>
            <a:r>
              <a:rPr lang="nn-NO" sz="1600" b="1" dirty="0" smtClean="0"/>
              <a:t>Carol </a:t>
            </a:r>
            <a:r>
              <a:rPr lang="nn-NO" sz="1600" b="1" dirty="0" smtClean="0"/>
              <a:t>Suddath</a:t>
            </a:r>
            <a:br>
              <a:rPr lang="nn-NO" sz="1600" b="1" dirty="0" smtClean="0"/>
            </a:br>
            <a:r>
              <a:rPr lang="en-US" sz="1600" b="1" dirty="0"/>
              <a:t>Reason for nomination: </a:t>
            </a:r>
            <a:r>
              <a:rPr lang="nn-NO" sz="1600" dirty="0" smtClean="0"/>
              <a:t>Carol </a:t>
            </a:r>
            <a:r>
              <a:rPr lang="nn-NO" sz="1600" dirty="0" smtClean="0"/>
              <a:t>Suddath coordinates Accepting the Challenge of Excellence Program for the Exchange Club of Dayton. A.C.E Program recognizes young people who have overcome hugh odds to be on the threshold of  a successful life. For nearly two years, Carol’s network of independent judges identified worthy candidates for tens of thousands of worthy scholarship dollars, including awards representing national recognition.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675"/>
            <a:ext cx="1905000" cy="20002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824" y="2646269"/>
            <a:ext cx="109660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7789">
        <p:fade/>
      </p:transition>
    </mc:Choice>
    <mc:Fallback xmlns="">
      <p:transition advClick="0" advTm="27789">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356</Words>
  <Application>Microsoft Office PowerPoint</Application>
  <PresentationFormat>On-screen Show (4:3)</PresentationFormat>
  <Paragraphs>58</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Presidents Club of Dayton</vt:lpstr>
      <vt:lpstr>Master of Ceremonies Marsha Bonhart</vt:lpstr>
      <vt:lpstr>Altrusa Club</vt:lpstr>
      <vt:lpstr>Centerville Lions Club</vt:lpstr>
      <vt:lpstr>PowerPoint Presentation</vt:lpstr>
      <vt:lpstr>Civitan Club of Dayton</vt:lpstr>
      <vt:lpstr>Dayton Arab American Forum</vt:lpstr>
      <vt:lpstr>Dayton Chapter of SCORE</vt:lpstr>
      <vt:lpstr>Exchange Club of Dayton</vt:lpstr>
      <vt:lpstr>PowerPoint Presentation</vt:lpstr>
      <vt:lpstr>Kettering-Centerville Kiwanis</vt:lpstr>
      <vt:lpstr>Kiwanis Club of Northridge </vt:lpstr>
      <vt:lpstr>PowerPoint Presentation</vt:lpstr>
      <vt:lpstr>Montgomery County PAAL</vt:lpstr>
      <vt:lpstr>PowerPoint Presentation</vt:lpstr>
      <vt:lpstr>East Dayton Optimist Club</vt:lpstr>
      <vt:lpstr>Northridge Optimist Club</vt:lpstr>
      <vt:lpstr>Riverdale Optimist Club</vt:lpstr>
      <vt:lpstr>Rotary Club of Dayton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Club of Dayton</dc:title>
  <dc:creator>Anthony Massoud</dc:creator>
  <cp:lastModifiedBy>Anthony Massoud</cp:lastModifiedBy>
  <cp:revision>69</cp:revision>
  <dcterms:created xsi:type="dcterms:W3CDTF">2015-04-29T17:55:52Z</dcterms:created>
  <dcterms:modified xsi:type="dcterms:W3CDTF">2015-05-16T18:07:16Z</dcterms:modified>
</cp:coreProperties>
</file>