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1" r:id="rId3"/>
    <p:sldId id="268" r:id="rId4"/>
    <p:sldId id="259" r:id="rId5"/>
    <p:sldId id="274" r:id="rId6"/>
    <p:sldId id="257" r:id="rId7"/>
    <p:sldId id="258" r:id="rId8"/>
    <p:sldId id="265" r:id="rId9"/>
    <p:sldId id="263" r:id="rId10"/>
    <p:sldId id="273" r:id="rId11"/>
    <p:sldId id="261" r:id="rId12"/>
    <p:sldId id="264" r:id="rId13"/>
    <p:sldId id="270" r:id="rId14"/>
    <p:sldId id="276" r:id="rId15"/>
    <p:sldId id="275" r:id="rId16"/>
    <p:sldId id="269" r:id="rId17"/>
    <p:sldId id="277" r:id="rId18"/>
    <p:sldId id="266" r:id="rId19"/>
    <p:sldId id="279" r:id="rId20"/>
    <p:sldId id="260" r:id="rId21"/>
    <p:sldId id="26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7" autoAdjust="0"/>
    <p:restoredTop sz="89346" autoAdjust="0"/>
  </p:normalViewPr>
  <p:slideViewPr>
    <p:cSldViewPr>
      <p:cViewPr varScale="1">
        <p:scale>
          <a:sx n="64" d="100"/>
          <a:sy n="64" d="100"/>
        </p:scale>
        <p:origin x="132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23515-437E-4FB7-ACFC-FF9A87D1844D}" type="datetimeFigureOut">
              <a:rPr lang="en-US" smtClean="0"/>
              <a:t>5/2/2016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4957C-3141-4294-AB87-9386CD6D7152}" type="slidenum">
              <a:rPr lang="en-US" smtClean="0"/>
              <a:t>‹#›</a:t>
            </a:fld>
            <a:endParaRPr lang="en-US"/>
          </a:p>
        </p:txBody>
      </p:sp>
    </p:spTree>
    <p:extLst>
      <p:ext uri="{BB962C8B-B14F-4D97-AF65-F5344CB8AC3E}">
        <p14:creationId xmlns:p14="http://schemas.microsoft.com/office/powerpoint/2010/main" val="380739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4957C-3141-4294-AB87-9386CD6D7152}" type="slidenum">
              <a:rPr lang="en-US" smtClean="0"/>
              <a:t>7</a:t>
            </a:fld>
            <a:endParaRPr lang="en-US"/>
          </a:p>
        </p:txBody>
      </p:sp>
    </p:spTree>
    <p:extLst>
      <p:ext uri="{BB962C8B-B14F-4D97-AF65-F5344CB8AC3E}">
        <p14:creationId xmlns:p14="http://schemas.microsoft.com/office/powerpoint/2010/main" val="109997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4957C-3141-4294-AB87-9386CD6D7152}" type="slidenum">
              <a:rPr lang="en-US" smtClean="0"/>
              <a:t>20</a:t>
            </a:fld>
            <a:endParaRPr lang="en-US"/>
          </a:p>
        </p:txBody>
      </p:sp>
    </p:spTree>
    <p:extLst>
      <p:ext uri="{BB962C8B-B14F-4D97-AF65-F5344CB8AC3E}">
        <p14:creationId xmlns:p14="http://schemas.microsoft.com/office/powerpoint/2010/main" val="136851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91AB0E-DD24-47C7-9651-592504F504C6}"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1AB0E-DD24-47C7-9651-592504F504C6}"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1AB0E-DD24-47C7-9651-592504F504C6}"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1AB0E-DD24-47C7-9651-592504F504C6}"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1AB0E-DD24-47C7-9651-592504F504C6}"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91AB0E-DD24-47C7-9651-592504F504C6}"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91AB0E-DD24-47C7-9651-592504F504C6}" type="datetimeFigureOut">
              <a:rPr lang="en-US" smtClean="0"/>
              <a:pPr/>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1AB0E-DD24-47C7-9651-592504F504C6}" type="datetimeFigureOut">
              <a:rPr lang="en-US" smtClean="0"/>
              <a:pPr/>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1AB0E-DD24-47C7-9651-592504F504C6}" type="datetimeFigureOut">
              <a:rPr lang="en-US" smtClean="0"/>
              <a:pPr/>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1AB0E-DD24-47C7-9651-592504F504C6}"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1AB0E-DD24-47C7-9651-592504F504C6}"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1AB0E-DD24-47C7-9651-592504F504C6}" type="datetimeFigureOut">
              <a:rPr lang="en-US" smtClean="0"/>
              <a:pPr/>
              <a:t>5/2/2016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92F75-494D-4556-8236-EAAF6FCD38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Presidents Club of Dayton</a:t>
            </a:r>
            <a:endParaRPr lang="en-US" dirty="0"/>
          </a:p>
        </p:txBody>
      </p:sp>
      <p:sp>
        <p:nvSpPr>
          <p:cNvPr id="3" name="Subtitle 2"/>
          <p:cNvSpPr>
            <a:spLocks noGrp="1"/>
          </p:cNvSpPr>
          <p:nvPr>
            <p:ph type="subTitle" idx="1"/>
          </p:nvPr>
        </p:nvSpPr>
        <p:spPr/>
        <p:txBody>
          <a:bodyPr/>
          <a:lstStyle/>
          <a:p>
            <a:r>
              <a:rPr lang="en-US" dirty="0" smtClean="0"/>
              <a:t>Best Member Award Breakfast</a:t>
            </a:r>
          </a:p>
          <a:p>
            <a:r>
              <a:rPr lang="en-US" dirty="0" smtClean="0"/>
              <a:t>May 12, 2016</a:t>
            </a:r>
          </a:p>
          <a:p>
            <a:r>
              <a:rPr lang="en-US" dirty="0" smtClean="0"/>
              <a:t>Presidential Banquet Center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027" y="502687"/>
            <a:ext cx="1683945" cy="16658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8265">
        <p:fade/>
      </p:transition>
    </mc:Choice>
    <mc:Fallback xmlns="">
      <p:transition advClick="0" advTm="826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78560" y="1219200"/>
            <a:ext cx="7027240" cy="448213"/>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Brookville Kiwanis Club</a:t>
            </a:r>
            <a:endParaRPr lang="en-US" dirty="0"/>
          </a:p>
        </p:txBody>
      </p:sp>
      <p:pic>
        <p:nvPicPr>
          <p:cNvPr id="6" name="Picture 2" descr="http://presidentsclubdayton.org/images/Kiwan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0623"/>
            <a:ext cx="1941657" cy="19416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3505200"/>
            <a:ext cx="7543800" cy="1477328"/>
          </a:xfrm>
          <a:prstGeom prst="rect">
            <a:avLst/>
          </a:prstGeom>
        </p:spPr>
        <p:txBody>
          <a:bodyPr wrap="square">
            <a:spAutoFit/>
          </a:bodyPr>
          <a:lstStyle/>
          <a:p>
            <a:r>
              <a:rPr lang="en-US" b="1" dirty="0"/>
              <a:t>Recipient: Dale Walters</a:t>
            </a:r>
            <a:r>
              <a:rPr lang="en-US" dirty="0"/>
              <a:t/>
            </a:r>
            <a:br>
              <a:rPr lang="en-US" dirty="0"/>
            </a:br>
            <a:r>
              <a:rPr lang="en-US" b="1" dirty="0"/>
              <a:t>Reason for nomination: </a:t>
            </a:r>
            <a:r>
              <a:rPr lang="en-US" dirty="0"/>
              <a:t>Dale is always ready to step in and help our club. He is a great role model to the youth our club serves. He is unselfish and takes leadership roles whenever needed. For these and many more reasons, Dale is our Outstanding Volunteer of the Year.</a:t>
            </a:r>
          </a:p>
        </p:txBody>
      </p:sp>
    </p:spTree>
    <p:extLst>
      <p:ext uri="{BB962C8B-B14F-4D97-AF65-F5344CB8AC3E}">
        <p14:creationId xmlns:p14="http://schemas.microsoft.com/office/powerpoint/2010/main" val="3031299581"/>
      </p:ext>
    </p:extLst>
  </p:cSld>
  <p:clrMapOvr>
    <a:masterClrMapping/>
  </p:clrMapOvr>
  <mc:AlternateContent xmlns:mc="http://schemas.openxmlformats.org/markup-compatibility/2006" xmlns:p14="http://schemas.microsoft.com/office/powerpoint/2010/main">
    <mc:Choice Requires="p14">
      <p:transition p14:dur="10" advClick="0" advTm="29995">
        <p:fade/>
      </p:transition>
    </mc:Choice>
    <mc:Fallback xmlns="">
      <p:transition advClick="0" advTm="29995">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12901"/>
            <a:ext cx="8229600" cy="743961"/>
          </a:xfrm>
        </p:spPr>
        <p:txBody>
          <a:bodyPr>
            <a:normAutofit fontScale="90000"/>
          </a:bodyPr>
          <a:lstStyle/>
          <a:p>
            <a:r>
              <a:rPr lang="en-US" dirty="0" smtClean="0"/>
              <a:t>Kettering-Centerville Kiwanis</a:t>
            </a:r>
            <a:endParaRPr lang="en-US" dirty="0"/>
          </a:p>
        </p:txBody>
      </p:sp>
      <p:sp>
        <p:nvSpPr>
          <p:cNvPr id="3" name="Content Placeholder 2"/>
          <p:cNvSpPr>
            <a:spLocks noGrp="1"/>
          </p:cNvSpPr>
          <p:nvPr>
            <p:ph idx="1"/>
          </p:nvPr>
        </p:nvSpPr>
        <p:spPr>
          <a:xfrm>
            <a:off x="624503" y="2335932"/>
            <a:ext cx="8229600" cy="4144963"/>
          </a:xfrm>
        </p:spPr>
        <p:txBody>
          <a:bodyPr>
            <a:noAutofit/>
          </a:bodyPr>
          <a:lstStyle/>
          <a:p>
            <a:r>
              <a:rPr lang="en-US" sz="1600" b="1" dirty="0" smtClean="0"/>
              <a:t>Recipient:</a:t>
            </a:r>
            <a:r>
              <a:rPr lang="en-US" sz="1600" dirty="0" smtClean="0"/>
              <a:t>  </a:t>
            </a:r>
            <a:r>
              <a:rPr lang="en-US" sz="1600" b="1" dirty="0" smtClean="0"/>
              <a:t/>
            </a:r>
            <a:br>
              <a:rPr lang="en-US" sz="1600" b="1" dirty="0" smtClean="0"/>
            </a:br>
            <a:r>
              <a:rPr lang="en-US" sz="1600" b="1" dirty="0" smtClean="0"/>
              <a:t>Reason for nomination:</a:t>
            </a: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r>
              <a:rPr lang="en-US" sz="1600" b="1" dirty="0" smtClean="0"/>
              <a:t>Recipient:</a:t>
            </a:r>
            <a:r>
              <a:rPr lang="en-US" sz="1600" dirty="0" smtClean="0"/>
              <a:t/>
            </a:r>
            <a:br>
              <a:rPr lang="en-US" sz="1600" dirty="0" smtClean="0"/>
            </a:br>
            <a:r>
              <a:rPr lang="en-US" sz="1600" b="1" dirty="0" smtClean="0"/>
              <a:t>Reason for nomination: </a:t>
            </a:r>
            <a:endParaRPr lang="en-US" sz="1600" dirty="0"/>
          </a:p>
        </p:txBody>
      </p:sp>
      <p:pic>
        <p:nvPicPr>
          <p:cNvPr id="6146" name="Picture 2" descr="http://presidentsclubdayton.org/images/Kiwan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0623"/>
            <a:ext cx="1941657" cy="19416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advTm="56253">
        <p:fade/>
      </p:transition>
    </mc:Choice>
    <mc:Fallback xmlns="">
      <p:transition advClick="0" advTm="56253">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1342"/>
            <a:ext cx="6911686" cy="1143000"/>
          </a:xfrm>
        </p:spPr>
        <p:txBody>
          <a:bodyPr>
            <a:normAutofit/>
          </a:bodyPr>
          <a:lstStyle/>
          <a:p>
            <a:r>
              <a:rPr lang="en-US" sz="3600" b="1" dirty="0" smtClean="0"/>
              <a:t>Kiwanis Club of Northridge</a:t>
            </a:r>
            <a:r>
              <a:rPr lang="en-US" sz="3600" dirty="0" smtClean="0"/>
              <a:t> </a:t>
            </a:r>
            <a:endParaRPr lang="en-US" sz="3600" dirty="0"/>
          </a:p>
        </p:txBody>
      </p:sp>
      <p:sp>
        <p:nvSpPr>
          <p:cNvPr id="3" name="Content Placeholder 2"/>
          <p:cNvSpPr>
            <a:spLocks noGrp="1"/>
          </p:cNvSpPr>
          <p:nvPr>
            <p:ph idx="1"/>
          </p:nvPr>
        </p:nvSpPr>
        <p:spPr>
          <a:xfrm>
            <a:off x="815686" y="2971800"/>
            <a:ext cx="8229600" cy="3200400"/>
          </a:xfrm>
        </p:spPr>
        <p:txBody>
          <a:bodyPr>
            <a:normAutofit/>
          </a:bodyPr>
          <a:lstStyle/>
          <a:p>
            <a:r>
              <a:rPr lang="en-US" sz="1600" b="1" dirty="0" smtClean="0"/>
              <a:t>Recipient: </a:t>
            </a:r>
            <a:r>
              <a:rPr lang="en-US" sz="1600" dirty="0"/>
              <a:t/>
            </a:r>
            <a:br>
              <a:rPr lang="en-US" sz="1600" dirty="0"/>
            </a:br>
            <a:r>
              <a:rPr lang="en-US" sz="1600" b="1" dirty="0"/>
              <a:t>Reason for nomination</a:t>
            </a:r>
            <a:r>
              <a:rPr lang="en-US" sz="1600" b="1" dirty="0" smtClean="0"/>
              <a:t>:</a:t>
            </a:r>
            <a:endParaRPr lang="en-US" sz="1600" dirty="0"/>
          </a:p>
        </p:txBody>
      </p:sp>
      <p:pic>
        <p:nvPicPr>
          <p:cNvPr id="7170" name="Picture 2" descr="http://presidentsclubdayton.org/images/Kiwan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599"/>
            <a:ext cx="2400300" cy="2400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advTm="36332">
        <p:fade/>
      </p:transition>
    </mc:Choice>
    <mc:Fallback xmlns="">
      <p:transition advClick="0" advTm="36332">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417631"/>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MVMAA</a:t>
            </a:r>
            <a:endParaRPr lang="en-US" dirty="0"/>
          </a:p>
        </p:txBody>
      </p:sp>
      <p:sp>
        <p:nvSpPr>
          <p:cNvPr id="6" name="Content Placeholder 2"/>
          <p:cNvSpPr txBox="1">
            <a:spLocks/>
          </p:cNvSpPr>
          <p:nvPr/>
        </p:nvSpPr>
        <p:spPr>
          <a:xfrm>
            <a:off x="381000" y="3329168"/>
            <a:ext cx="8229600" cy="36115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b="1" dirty="0" smtClean="0">
                <a:solidFill>
                  <a:schemeClr val="tx1"/>
                </a:solidFill>
              </a:rPr>
              <a:t>Recipient: Michael Mayer</a:t>
            </a:r>
            <a:r>
              <a:rPr lang="en-US" sz="1600" dirty="0" smtClean="0">
                <a:solidFill>
                  <a:schemeClr val="tx1"/>
                </a:solidFill>
              </a:rPr>
              <a:t/>
            </a:r>
            <a:br>
              <a:rPr lang="en-US" sz="1600" dirty="0" smtClean="0">
                <a:solidFill>
                  <a:schemeClr val="tx1"/>
                </a:solidFill>
              </a:rPr>
            </a:br>
            <a:r>
              <a:rPr lang="en-US" sz="1600" b="1" dirty="0">
                <a:solidFill>
                  <a:schemeClr val="tx1"/>
                </a:solidFill>
              </a:rPr>
              <a:t>Reason for </a:t>
            </a:r>
            <a:r>
              <a:rPr lang="en-US" sz="1600" b="1" dirty="0" smtClean="0">
                <a:solidFill>
                  <a:schemeClr val="tx1"/>
                </a:solidFill>
              </a:rPr>
              <a:t>nomination: </a:t>
            </a:r>
            <a:r>
              <a:rPr lang="en-US" sz="1600" dirty="0" smtClean="0">
                <a:solidFill>
                  <a:schemeClr val="tx1"/>
                </a:solidFill>
              </a:rPr>
              <a:t>Michael Mayer for his outstanding service above and beyond to the Military Communities of the Miami Valley. Following Mike’s year as President of MVMAA, his successor was unable to assume the role. Without hesitation, Mike stayed on for a second year and ensured that the Mission of MVMAA continued without interruption</a:t>
            </a:r>
            <a:r>
              <a:rPr lang="en-US" sz="1600" b="1" dirty="0" smtClean="0">
                <a:solidFill>
                  <a:schemeClr val="tx1"/>
                </a:solidFill>
              </a:rPr>
              <a:t>. </a:t>
            </a:r>
            <a:endParaRPr lang="en-US" sz="1600" b="1"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 y="316229"/>
            <a:ext cx="2019300" cy="2006397"/>
          </a:xfrm>
          <a:prstGeom prst="rect">
            <a:avLst/>
          </a:prstGeom>
        </p:spPr>
      </p:pic>
    </p:spTree>
    <p:extLst>
      <p:ext uri="{BB962C8B-B14F-4D97-AF65-F5344CB8AC3E}">
        <p14:creationId xmlns:p14="http://schemas.microsoft.com/office/powerpoint/2010/main" val="987004576"/>
      </p:ext>
    </p:extLst>
  </p:cSld>
  <p:clrMapOvr>
    <a:masterClrMapping/>
  </p:clrMapOvr>
  <mc:AlternateContent xmlns:mc="http://schemas.openxmlformats.org/markup-compatibility/2006" xmlns:p14="http://schemas.microsoft.com/office/powerpoint/2010/main">
    <mc:Choice Requires="p14">
      <p:transition p14:dur="10" advClick="0" advTm="33011">
        <p:fade/>
      </p:transition>
    </mc:Choice>
    <mc:Fallback xmlns="">
      <p:transition advClick="0" advTm="33011">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6019800" cy="1143000"/>
          </a:xfrm>
        </p:spPr>
        <p:txBody>
          <a:bodyPr>
            <a:normAutofit fontScale="90000"/>
          </a:bodyPr>
          <a:lstStyle/>
          <a:p>
            <a:r>
              <a:rPr lang="en-US" dirty="0" smtClean="0"/>
              <a:t>Montgomery County PAAL</a:t>
            </a:r>
            <a:endParaRPr lang="en-US" dirty="0"/>
          </a:p>
        </p:txBody>
      </p:sp>
      <p:sp>
        <p:nvSpPr>
          <p:cNvPr id="3" name="Content Placeholder 2"/>
          <p:cNvSpPr>
            <a:spLocks noGrp="1"/>
          </p:cNvSpPr>
          <p:nvPr>
            <p:ph idx="1"/>
          </p:nvPr>
        </p:nvSpPr>
        <p:spPr>
          <a:xfrm>
            <a:off x="457200" y="2057400"/>
            <a:ext cx="8229600" cy="4525963"/>
          </a:xfrm>
        </p:spPr>
        <p:txBody>
          <a:bodyPr>
            <a:normAutofit/>
          </a:bodyPr>
          <a:lstStyle/>
          <a:p>
            <a:r>
              <a:rPr lang="en-US" sz="1600" b="1" dirty="0" smtClean="0"/>
              <a:t>Recipient: Dr. Rockney Carter </a:t>
            </a:r>
          </a:p>
          <a:p>
            <a:r>
              <a:rPr lang="en-US" sz="1600" b="1" dirty="0" smtClean="0"/>
              <a:t>Reason for nomination</a:t>
            </a:r>
            <a:r>
              <a:rPr lang="en-US" sz="1600" dirty="0" smtClean="0"/>
              <a:t>: Dr. Carter and his wife have sheltered many children in troubled times. He is an active member of the Sheriff’s Office/Montgomery County Improving Modern Policing and Community Trust (I.M.P.A.C.T.) committee; where he faithfully attends with fellow based faith leaders, citizens and area law enforcement officials to discuss community concerns and to assist to build a better relationship amongst the police and community. He is never too busy to answer a call, a request, or a plea.</a:t>
            </a:r>
            <a:r>
              <a:rPr lang="en-US" sz="1200" dirty="0" smtClean="0"/>
              <a:t/>
            </a:r>
            <a:br>
              <a:rPr lang="en-US" sz="1200" dirty="0" smtClean="0"/>
            </a:br>
            <a:endParaRPr lang="en-US" sz="1200" dirty="0" smtClean="0"/>
          </a:p>
          <a:p>
            <a:r>
              <a:rPr lang="en-US" sz="1600" b="1" dirty="0" smtClean="0"/>
              <a:t>Recipient: Bruce A. Langos</a:t>
            </a:r>
            <a:endParaRPr lang="en-US" sz="1600" b="1" dirty="0"/>
          </a:p>
          <a:p>
            <a:r>
              <a:rPr lang="en-US" sz="1600" b="1" dirty="0" smtClean="0"/>
              <a:t>Reason for nomination: </a:t>
            </a:r>
            <a:r>
              <a:rPr lang="en-US" sz="1600" dirty="0" smtClean="0"/>
              <a:t>Bruce A Langos is a Certified Humane Agent and a Commissioned Honorary Deputy Sheriff. Bruce is on many boards and is the Chairman for the Montgomery County Drug Free Coalition whose mission is to promote drug-free community. He is also a board member of the Minority Economic Development Council and many other non profit organizations.</a:t>
            </a:r>
            <a:endParaRPr 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14" y="112876"/>
            <a:ext cx="1905000" cy="1809750"/>
          </a:xfrm>
          <a:prstGeom prst="rect">
            <a:avLst/>
          </a:prstGeom>
        </p:spPr>
      </p:pic>
    </p:spTree>
    <p:extLst>
      <p:ext uri="{BB962C8B-B14F-4D97-AF65-F5344CB8AC3E}">
        <p14:creationId xmlns:p14="http://schemas.microsoft.com/office/powerpoint/2010/main" val="2567837753"/>
      </p:ext>
    </p:extLst>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417248"/>
            <a:ext cx="632842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Centerville Noon Optimist Club</a:t>
            </a:r>
            <a:endParaRPr lang="en-US" sz="3600" dirty="0"/>
          </a:p>
        </p:txBody>
      </p:sp>
      <p:sp>
        <p:nvSpPr>
          <p:cNvPr id="5" name="Content Placeholder 2"/>
          <p:cNvSpPr txBox="1">
            <a:spLocks/>
          </p:cNvSpPr>
          <p:nvPr/>
        </p:nvSpPr>
        <p:spPr>
          <a:xfrm>
            <a:off x="834342" y="1905000"/>
            <a:ext cx="8229600" cy="4495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t>Recipient:</a:t>
            </a:r>
            <a:r>
              <a:rPr lang="en-US" sz="1600" b="1" u="sng" dirty="0" smtClean="0"/>
              <a:t> </a:t>
            </a:r>
            <a:r>
              <a:rPr lang="en-US" sz="1600" b="1" dirty="0"/>
              <a:t>Myron Rheaume</a:t>
            </a:r>
            <a:br>
              <a:rPr lang="en-US" sz="1600" b="1" dirty="0"/>
            </a:br>
            <a:r>
              <a:rPr lang="en-US" sz="1600" b="1" dirty="0"/>
              <a:t>Reason for nomination</a:t>
            </a:r>
            <a:r>
              <a:rPr lang="en-US" sz="1600" b="1" dirty="0" smtClean="0"/>
              <a:t>: </a:t>
            </a:r>
            <a:r>
              <a:rPr lang="en-US" sz="1600" dirty="0"/>
              <a:t>President Centerville Noon Optimists 2015/2016 Optimist of the year</a:t>
            </a:r>
          </a:p>
          <a:p>
            <a:r>
              <a:rPr lang="en-US" sz="1600" dirty="0"/>
              <a:t>Optimist Ohio District Personal Growth and Development Chair</a:t>
            </a:r>
          </a:p>
          <a:p>
            <a:r>
              <a:rPr lang="en-US" sz="1600" dirty="0"/>
              <a:t>Board member Choices in Community Living</a:t>
            </a:r>
          </a:p>
          <a:p>
            <a:r>
              <a:rPr lang="en-US" sz="1600" dirty="0"/>
              <a:t>Chair of Partners in Community Living Coalition development committee (Choices in Community Living and Resident Home Association)</a:t>
            </a:r>
          </a:p>
          <a:p>
            <a:r>
              <a:rPr lang="en-US" sz="1600" dirty="0"/>
              <a:t>Former member Governor’s Council on Education for developmentally disabled</a:t>
            </a:r>
          </a:p>
          <a:p>
            <a:r>
              <a:rPr lang="en-US" sz="1600" dirty="0"/>
              <a:t>Former trustee of Montgomery County Board of Mental Retardation and Developmental Disabilities</a:t>
            </a:r>
          </a:p>
          <a:p>
            <a:r>
              <a:rPr lang="en-US" sz="1600" dirty="0"/>
              <a:t>Former Board Member of Brighter Tomorrow Foundation</a:t>
            </a:r>
          </a:p>
          <a:p>
            <a:r>
              <a:rPr lang="en-US" sz="1600" dirty="0"/>
              <a:t>Founder, Board president of People Helping People with Disabilities</a:t>
            </a:r>
          </a:p>
          <a:p>
            <a:r>
              <a:rPr lang="en-US" sz="1600" dirty="0"/>
              <a:t>Former National Board member of Autism Society of America</a:t>
            </a:r>
          </a:p>
          <a:p>
            <a:r>
              <a:rPr lang="en-US" sz="1600" dirty="0"/>
              <a:t>Former Chair of Washington Township Citizens Group Home Advisory Board</a:t>
            </a:r>
          </a:p>
          <a:p>
            <a:r>
              <a:rPr lang="en-US" sz="1600" dirty="0"/>
              <a:t>Former Vice President Board of Directors Monarch Federal Credit Union</a:t>
            </a:r>
          </a:p>
          <a:p>
            <a:r>
              <a:rPr lang="en-US" sz="1600" dirty="0"/>
              <a:t>Former Trustee MONCO Industries (county workshop for developmentally disabled)</a:t>
            </a:r>
          </a:p>
          <a:p>
            <a:pPr marL="0" indent="0">
              <a:buNone/>
            </a:pP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p:pic>
        <p:nvPicPr>
          <p:cNvPr id="6" name="Picture 2" descr="http://presidentsclubdayton.org/images/Optim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0854"/>
            <a:ext cx="1438835" cy="170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29825"/>
      </p:ext>
    </p:extLst>
  </p:cSld>
  <p:clrMapOvr>
    <a:masterClrMapping/>
  </p:clrMapOvr>
  <mc:AlternateContent xmlns:mc="http://schemas.openxmlformats.org/markup-compatibility/2006" xmlns:p14="http://schemas.microsoft.com/office/powerpoint/2010/main">
    <mc:Choice Requires="p14">
      <p:transition p14:dur="10" advClick="0" advTm="77625">
        <p:fade/>
      </p:transition>
    </mc:Choice>
    <mc:Fallback xmlns="">
      <p:transition advClick="0" advTm="7762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33643"/>
            <a:ext cx="5943600" cy="452157"/>
          </a:xfrm>
        </p:spPr>
        <p:txBody>
          <a:bodyPr>
            <a:normAutofit fontScale="90000"/>
          </a:bodyPr>
          <a:lstStyle/>
          <a:p>
            <a:r>
              <a:rPr lang="en-US" dirty="0" smtClean="0"/>
              <a:t>East Dayton Optimist Club</a:t>
            </a:r>
            <a:endParaRPr lang="en-US" dirty="0"/>
          </a:p>
        </p:txBody>
      </p:sp>
      <p:sp>
        <p:nvSpPr>
          <p:cNvPr id="3" name="Content Placeholder 2"/>
          <p:cNvSpPr>
            <a:spLocks noGrp="1"/>
          </p:cNvSpPr>
          <p:nvPr>
            <p:ph idx="1"/>
          </p:nvPr>
        </p:nvSpPr>
        <p:spPr>
          <a:xfrm>
            <a:off x="362437" y="1981117"/>
            <a:ext cx="8757829" cy="2362283"/>
          </a:xfrm>
        </p:spPr>
        <p:txBody>
          <a:bodyPr>
            <a:noAutofit/>
          </a:bodyPr>
          <a:lstStyle/>
          <a:p>
            <a:r>
              <a:rPr lang="en-US" sz="1100" b="1" dirty="0" smtClean="0">
                <a:latin typeface="Arial Narrow" panose="020B0506020102020204" pitchFamily="34" charset="0"/>
              </a:rPr>
              <a:t>Recipient:  JoAnn Martin</a:t>
            </a:r>
            <a:r>
              <a:rPr lang="en-US" sz="1100" dirty="0" smtClean="0">
                <a:latin typeface="Arial Narrow" panose="020B0506020102020204" pitchFamily="34" charset="0"/>
              </a:rPr>
              <a:t/>
            </a:r>
            <a:br>
              <a:rPr lang="en-US" sz="1100" dirty="0" smtClean="0">
                <a:latin typeface="Arial Narrow" panose="020B0506020102020204" pitchFamily="34" charset="0"/>
              </a:rPr>
            </a:br>
            <a:r>
              <a:rPr lang="en-US" sz="1100" b="1" dirty="0">
                <a:latin typeface="Arial Narrow" panose="020B0506020102020204" pitchFamily="34" charset="0"/>
              </a:rPr>
              <a:t>Reason for </a:t>
            </a:r>
            <a:r>
              <a:rPr lang="en-US" sz="1100" b="1" dirty="0" smtClean="0">
                <a:latin typeface="Arial Narrow" panose="020B0506020102020204" pitchFamily="34" charset="0"/>
              </a:rPr>
              <a:t>nomination: </a:t>
            </a:r>
            <a:r>
              <a:rPr lang="en-US" sz="1100" b="1" u="sng" dirty="0" smtClean="0">
                <a:latin typeface="Arial Narrow" panose="020B0506020102020204" pitchFamily="34" charset="0"/>
              </a:rPr>
              <a:t>JoAnn </a:t>
            </a:r>
            <a:r>
              <a:rPr lang="en-US" sz="1100" b="1" u="sng" dirty="0">
                <a:latin typeface="Arial Narrow" panose="020B0506020102020204" pitchFamily="34" charset="0"/>
              </a:rPr>
              <a:t>Martin</a:t>
            </a:r>
            <a:endParaRPr lang="en-US" sz="1100" dirty="0">
              <a:latin typeface="Arial Narrow" panose="020B0506020102020204" pitchFamily="34" charset="0"/>
            </a:endParaRPr>
          </a:p>
          <a:p>
            <a:r>
              <a:rPr lang="en-US" sz="1100" dirty="0">
                <a:latin typeface="Arial Narrow" panose="020B0506020102020204" pitchFamily="34" charset="0"/>
              </a:rPr>
              <a:t>JoAnn Martin has been an active member of the East Dayton Optimist Club since May 2011.</a:t>
            </a:r>
          </a:p>
          <a:p>
            <a:r>
              <a:rPr lang="en-US" sz="1100" dirty="0">
                <a:latin typeface="Arial Narrow" panose="020B0506020102020204" pitchFamily="34" charset="0"/>
              </a:rPr>
              <a:t>Her passion for the youth of East Dayton was evident from the very beginning of her membership in our club.  JoAnn was employed at Sinclair College as a Grants Management Specialist where she helped many students fulfill their academic dreams.  In addition to being our newsletter editor, with a special flare for levity and good humor, JoAnn manages our fund-raising effort, selling soft pretzels and lemonade at the Kettering Holiday at Home Festival.  Last year JoAnn also personally funded the purchase of “Cinch Sacks” with the Friend of Youth logo and a picture of a Police Officer on them.  When we distributed new shoes to kindergarteners at Ruskin and Wright Brothers Schools, the children placed their old shoes and socks in the “Cinch Sacks”.  Police Officers assisted in putting the new shoes on the youth. The concept was JoAnn’s idea to remind the youth that Police Officers are friends not foes.  When JoAnn retired from Sinclair in December those she worked with her were so aware of her enthusiasm and commitment to this project that they decided to make a donation to our club on her behalf to ensure the project will continue.  Thank you, JoAnn. You are most deserving of this recognition as an Outstanding Club Member for the East Dayton Optimist Club.</a:t>
            </a:r>
          </a:p>
          <a:p>
            <a:pPr marL="0" indent="0">
              <a:buNone/>
            </a:pPr>
            <a:r>
              <a:rPr lang="en-US" sz="1200" dirty="0">
                <a:latin typeface="Arial Narrow" panose="020B0506020102020204" pitchFamily="34" charset="0"/>
              </a:rPr>
              <a:t> </a:t>
            </a:r>
            <a:endParaRPr lang="en-US" sz="1200" dirty="0" smtClean="0">
              <a:latin typeface="Arial Narrow" panose="020B0506020102020204" pitchFamily="34" charset="0"/>
            </a:endParaRPr>
          </a:p>
          <a:p>
            <a:r>
              <a:rPr lang="en-US" sz="1100" b="1" dirty="0" smtClean="0">
                <a:latin typeface="Arial Narrow" panose="020B0506020102020204" pitchFamily="34" charset="0"/>
              </a:rPr>
              <a:t>Recipient: </a:t>
            </a:r>
            <a:r>
              <a:rPr lang="en-US" sz="1100" b="1" dirty="0" smtClean="0"/>
              <a:t>Mary Ann Zimmer</a:t>
            </a:r>
          </a:p>
          <a:p>
            <a:r>
              <a:rPr lang="en-US" sz="1100" b="1" dirty="0" smtClean="0">
                <a:latin typeface="Arial Narrow" panose="020B0506020102020204" pitchFamily="34" charset="0"/>
              </a:rPr>
              <a:t>Reason </a:t>
            </a:r>
            <a:r>
              <a:rPr lang="en-US" sz="1100" b="1" dirty="0">
                <a:latin typeface="Arial Narrow" panose="020B0506020102020204" pitchFamily="34" charset="0"/>
              </a:rPr>
              <a:t>for </a:t>
            </a:r>
            <a:r>
              <a:rPr lang="en-US" sz="1100" b="1" dirty="0" smtClean="0">
                <a:latin typeface="Arial Narrow" panose="020B0506020102020204" pitchFamily="34" charset="0"/>
              </a:rPr>
              <a:t>nomination: </a:t>
            </a:r>
            <a:r>
              <a:rPr lang="en-US" sz="1100" b="1" u="sng" dirty="0" smtClean="0"/>
              <a:t>Mary </a:t>
            </a:r>
            <a:r>
              <a:rPr lang="en-US" sz="1100" b="1" u="sng" dirty="0"/>
              <a:t>Ann </a:t>
            </a:r>
            <a:r>
              <a:rPr lang="en-US" sz="1100" b="1" u="sng" dirty="0" smtClean="0"/>
              <a:t>Zimmer</a:t>
            </a:r>
            <a:br>
              <a:rPr lang="en-US" sz="1100" b="1" u="sng" dirty="0" smtClean="0"/>
            </a:br>
            <a:endParaRPr lang="en-US" sz="1100" b="1" u="sng" dirty="0" smtClean="0"/>
          </a:p>
          <a:p>
            <a:r>
              <a:rPr lang="en-US" sz="1100" dirty="0"/>
              <a:t>Mary Ann Zimmer has been a member of the East Dayton Optimist Club since October 2005, and was sponsored by her husband, longtime club member and former Dayton City Commissioner, Richard “Dick” Zimmer.  Dick had established himself in the community as a face of the East Dayton Optimist Club, and Mary Ann immediately established herself right beside him.  She worked tirelessly on projects such as the Essay and Oratorical Contests, the Easter Egg Hunt, and was one of the founders, along with Sue </a:t>
            </a:r>
            <a:r>
              <a:rPr lang="en-US" sz="1100" dirty="0" err="1"/>
              <a:t>Labatzky</a:t>
            </a:r>
            <a:r>
              <a:rPr lang="en-US" sz="1100" dirty="0"/>
              <a:t>, of the Shoes That Fit Program.  Unfortunately, Dick Zimmer lost a hard battle to lung cancer after being married to Mary Ann for only five years.  Rather than retreating and giving up the activities that she and her loving husband had worked on for the East Dayton Optimist Club, Mary Ann chose to continue with the projects without skipping a beat.  This past Easter Sunday the Annual Richard A. Zimmer Easter Egg Hunt was held at Burkhardt Park and over 150 youth ages 0-10 experienced the joy of dashing for the hidden treasures.  It was Mary Ann who once again assured these youth would have the opportunity!  Thank you Mary Ann.  You are most deserving of recognition as an Outstanding Member of the East Dayton Optimist Club.</a:t>
            </a:r>
          </a:p>
          <a:p>
            <a:endParaRPr lang="en-US" sz="1200" b="1" u="sng" dirty="0"/>
          </a:p>
          <a:p>
            <a:endParaRPr lang="en-US" sz="1200" dirty="0">
              <a:latin typeface="Arial Narrow" panose="020B0506020102020204" pitchFamily="34" charset="0"/>
            </a:endParaRPr>
          </a:p>
          <a:p>
            <a:endParaRPr lang="en-US" sz="1200" dirty="0">
              <a:latin typeface="Arial Narrow" panose="020B0506020102020204" pitchFamily="34" charset="0"/>
            </a:endParaRPr>
          </a:p>
        </p:txBody>
      </p:sp>
      <p:pic>
        <p:nvPicPr>
          <p:cNvPr id="5122" name="Picture 2" descr="http://presidentsclubdayton.org/images/Optim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33643"/>
            <a:ext cx="1391635" cy="1645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advTm="57930">
        <p:fade/>
      </p:transition>
    </mc:Choice>
    <mc:Fallback xmlns="">
      <p:transition advClick="0" advTm="5793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4941" y="3874532"/>
            <a:ext cx="6858000" cy="1569660"/>
          </a:xfrm>
          <a:prstGeom prst="rect">
            <a:avLst/>
          </a:prstGeom>
        </p:spPr>
        <p:txBody>
          <a:bodyPr wrap="square">
            <a:spAutoFit/>
          </a:bodyPr>
          <a:lstStyle/>
          <a:p>
            <a:r>
              <a:rPr lang="en-US" sz="1400" b="1" dirty="0" smtClean="0">
                <a:solidFill>
                  <a:srgbClr val="000000"/>
                </a:solidFill>
                <a:latin typeface="Arial" panose="020B0604020202020204" pitchFamily="34" charset="0"/>
              </a:rPr>
              <a:t>Reason for Nomination</a:t>
            </a:r>
            <a:r>
              <a:rPr lang="en-US" sz="1600" b="1" dirty="0" smtClean="0">
                <a:solidFill>
                  <a:srgbClr val="000000"/>
                </a:solidFill>
                <a:latin typeface="Arial" panose="020B0604020202020204" pitchFamily="34" charset="0"/>
              </a:rPr>
              <a:t>: </a:t>
            </a:r>
            <a:r>
              <a:rPr lang="en-US" sz="1600" dirty="0" smtClean="0">
                <a:solidFill>
                  <a:srgbClr val="000000"/>
                </a:solidFill>
                <a:latin typeface="Arial" panose="020B0604020202020204" pitchFamily="34" charset="0"/>
              </a:rPr>
              <a:t>Clarke </a:t>
            </a:r>
            <a:r>
              <a:rPr lang="en-US" sz="1600" dirty="0">
                <a:solidFill>
                  <a:srgbClr val="000000"/>
                </a:solidFill>
                <a:latin typeface="Arial" panose="020B0604020202020204" pitchFamily="34" charset="0"/>
              </a:rPr>
              <a:t>Wiley has been a valuable and long-time participant in a many Masonic and community activities.  He continues to exhibit the qualities that build our community and nation with his enthusiastic leadership positions</a:t>
            </a:r>
            <a:r>
              <a:rPr lang="en-US" sz="1600" dirty="0" smtClean="0">
                <a:solidFill>
                  <a:srgbClr val="000000"/>
                </a:solidFill>
                <a:latin typeface="Arial" panose="020B0604020202020204" pitchFamily="34" charset="0"/>
              </a:rPr>
              <a:t>. Clarke is a Past President of the Presidents Club of Dayton, a current member of the Civitan Club of Dayton, and Riverdale Optimist Club.</a:t>
            </a:r>
            <a:endParaRPr lang="en-US" dirty="0"/>
          </a:p>
        </p:txBody>
      </p:sp>
      <p:sp>
        <p:nvSpPr>
          <p:cNvPr id="3" name="Rectangle 2"/>
          <p:cNvSpPr/>
          <p:nvPr/>
        </p:nvSpPr>
        <p:spPr>
          <a:xfrm>
            <a:off x="3581400" y="1219200"/>
            <a:ext cx="3657600" cy="400110"/>
          </a:xfrm>
          <a:prstGeom prst="rect">
            <a:avLst/>
          </a:prstGeom>
        </p:spPr>
        <p:txBody>
          <a:bodyPr wrap="square">
            <a:spAutoFit/>
          </a:bodyPr>
          <a:lstStyle/>
          <a:p>
            <a:r>
              <a:rPr lang="en-US" sz="2000" b="1" dirty="0" smtClean="0"/>
              <a:t>High Five Twelve </a:t>
            </a:r>
            <a:r>
              <a:rPr lang="en-US" sz="2000" b="1" dirty="0" smtClean="0"/>
              <a:t>Club - Dayton</a:t>
            </a:r>
            <a:endParaRPr lang="en-US" sz="2000" b="1" dirty="0"/>
          </a:p>
        </p:txBody>
      </p:sp>
      <p:sp>
        <p:nvSpPr>
          <p:cNvPr id="7" name="TextBox 6"/>
          <p:cNvSpPr txBox="1"/>
          <p:nvPr/>
        </p:nvSpPr>
        <p:spPr>
          <a:xfrm>
            <a:off x="1981200" y="3505200"/>
            <a:ext cx="2437077" cy="369332"/>
          </a:xfrm>
          <a:prstGeom prst="rect">
            <a:avLst/>
          </a:prstGeom>
          <a:noFill/>
        </p:spPr>
        <p:txBody>
          <a:bodyPr wrap="none" rtlCol="0">
            <a:spAutoFit/>
          </a:bodyPr>
          <a:lstStyle/>
          <a:p>
            <a:r>
              <a:rPr lang="en-US" b="1" dirty="0" smtClean="0"/>
              <a:t>Recipient: Clarke Wyllie</a:t>
            </a:r>
            <a:endParaRPr lang="en-US" b="1"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797" y="381000"/>
            <a:ext cx="3092003" cy="2035645"/>
          </a:xfrm>
          <a:prstGeom prst="rect">
            <a:avLst/>
          </a:prstGeom>
        </p:spPr>
      </p:pic>
    </p:spTree>
    <p:extLst>
      <p:ext uri="{BB962C8B-B14F-4D97-AF65-F5344CB8AC3E}">
        <p14:creationId xmlns:p14="http://schemas.microsoft.com/office/powerpoint/2010/main" val="224598922"/>
      </p:ext>
    </p:extLst>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6598"/>
            <a:ext cx="5679141" cy="558063"/>
          </a:xfrm>
        </p:spPr>
        <p:txBody>
          <a:bodyPr>
            <a:normAutofit fontScale="90000"/>
          </a:bodyPr>
          <a:lstStyle/>
          <a:p>
            <a:r>
              <a:rPr lang="en-US" sz="3200" dirty="0" smtClean="0"/>
              <a:t>Northridge Optimist Club</a:t>
            </a:r>
            <a:endParaRPr lang="en-US" sz="3200" dirty="0"/>
          </a:p>
        </p:txBody>
      </p:sp>
      <p:sp>
        <p:nvSpPr>
          <p:cNvPr id="3" name="Content Placeholder 2"/>
          <p:cNvSpPr>
            <a:spLocks noGrp="1"/>
          </p:cNvSpPr>
          <p:nvPr>
            <p:ph idx="1"/>
          </p:nvPr>
        </p:nvSpPr>
        <p:spPr>
          <a:xfrm>
            <a:off x="152400" y="2133600"/>
            <a:ext cx="8991600" cy="4955454"/>
          </a:xfrm>
        </p:spPr>
        <p:txBody>
          <a:bodyPr>
            <a:noAutofit/>
          </a:bodyPr>
          <a:lstStyle/>
          <a:p>
            <a:r>
              <a:rPr lang="en-US" sz="1500" b="1" dirty="0" smtClean="0"/>
              <a:t>Recipient: </a:t>
            </a:r>
            <a:r>
              <a:rPr lang="en-US" sz="1600" b="1" dirty="0"/>
              <a:t>Alan Schmidlapp</a:t>
            </a:r>
            <a:r>
              <a:rPr lang="en-US" sz="1600" dirty="0"/>
              <a:t/>
            </a:r>
            <a:br>
              <a:rPr lang="en-US" sz="1600" dirty="0"/>
            </a:br>
            <a:r>
              <a:rPr lang="en-US" sz="1600" b="1" dirty="0"/>
              <a:t>Reason for nomination: </a:t>
            </a:r>
            <a:r>
              <a:rPr lang="en-US" sz="1600" dirty="0"/>
              <a:t>Alan has been a very active member and Past President of the Northridge Optimist Club</a:t>
            </a:r>
            <a:r>
              <a:rPr lang="en-US" sz="1600" dirty="0" smtClean="0"/>
              <a:t>.</a:t>
            </a:r>
            <a:r>
              <a:rPr lang="en-US" sz="1800" dirty="0" smtClean="0"/>
              <a:t> </a:t>
            </a:r>
            <a:r>
              <a:rPr lang="en-US" sz="1800" dirty="0"/>
              <a:t>He regularly attends our meetings and is active in all club functions. “He has a Heart to Serve.” </a:t>
            </a:r>
            <a:r>
              <a:rPr lang="en-US" sz="1500" dirty="0" smtClean="0"/>
              <a:t/>
            </a:r>
            <a:br>
              <a:rPr lang="en-US" sz="1500" dirty="0" smtClean="0"/>
            </a:br>
            <a:endParaRPr lang="en-US" sz="1400" dirty="0" smtClean="0"/>
          </a:p>
          <a:p>
            <a:r>
              <a:rPr lang="en-US" sz="1600" b="1" dirty="0" smtClean="0"/>
              <a:t>Recipient: Diana Schaeter</a:t>
            </a:r>
            <a:endParaRPr lang="en-US" sz="1800" b="1" dirty="0" smtClean="0"/>
          </a:p>
          <a:p>
            <a:r>
              <a:rPr lang="en-US" sz="1600" b="1" dirty="0" smtClean="0"/>
              <a:t>Reason </a:t>
            </a:r>
            <a:r>
              <a:rPr lang="en-US" sz="1600" b="1" dirty="0"/>
              <a:t>for nomination</a:t>
            </a:r>
            <a:r>
              <a:rPr lang="en-US" sz="1600" b="1" dirty="0" smtClean="0"/>
              <a:t>: </a:t>
            </a:r>
            <a:r>
              <a:rPr lang="en-US" sz="1600" dirty="0" smtClean="0"/>
              <a:t>Diana is currently the Secretary of the Northridge Optimist Club. She attends all of our weekly meetings and is very active with all our functions especially Christmas Sharing. She is a true asset to our club.</a:t>
            </a:r>
            <a:endParaRPr lang="en-US" sz="1400" dirty="0"/>
          </a:p>
        </p:txBody>
      </p:sp>
      <p:pic>
        <p:nvPicPr>
          <p:cNvPr id="4" name="Picture 2" descr="http://presidentsclubdayton.org/images/Optim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945" y="76598"/>
            <a:ext cx="1433268" cy="1695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advTm="92826">
        <p:fade/>
      </p:transition>
    </mc:Choice>
    <mc:Fallback xmlns="">
      <p:transition advClick="0" advTm="92826">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4456" y="3058440"/>
            <a:ext cx="7612743" cy="1323439"/>
          </a:xfrm>
          <a:prstGeom prst="rect">
            <a:avLst/>
          </a:prstGeom>
        </p:spPr>
        <p:txBody>
          <a:bodyPr wrap="square">
            <a:spAutoFit/>
          </a:bodyPr>
          <a:lstStyle/>
          <a:p>
            <a:pPr marL="285750" indent="-285750">
              <a:buFont typeface="Arial" panose="020B0604020202020204" pitchFamily="34" charset="0"/>
              <a:buChar char="•"/>
            </a:pPr>
            <a:r>
              <a:rPr lang="en-US" sz="1600" b="1" dirty="0"/>
              <a:t>Recipient: </a:t>
            </a:r>
            <a:r>
              <a:rPr lang="en-US" sz="1600" b="1" dirty="0" smtClean="0"/>
              <a:t>Bill Mills</a:t>
            </a:r>
          </a:p>
          <a:p>
            <a:pPr marL="285750" indent="-285750">
              <a:buFont typeface="Arial" panose="020B0604020202020204" pitchFamily="34" charset="0"/>
              <a:buChar char="•"/>
            </a:pPr>
            <a:r>
              <a:rPr lang="en-US" sz="1600" b="1" dirty="0" smtClean="0"/>
              <a:t>Reason for nomination: </a:t>
            </a:r>
            <a:r>
              <a:rPr lang="en-US" sz="1600" dirty="0" err="1" smtClean="0"/>
              <a:t>Dor</a:t>
            </a:r>
            <a:r>
              <a:rPr lang="en-US" sz="1600" dirty="0" smtClean="0"/>
              <a:t>-Wood has fundraisers that help give back to the kids. The Avenue of the Flags is one that just took off. Dave Mills has been an integral part of our success. He helped with the ordering of flags, designing, the flag route, collecting the money, and rallying the club together.</a:t>
            </a:r>
            <a:endParaRPr lang="en-US" sz="1600" dirty="0"/>
          </a:p>
        </p:txBody>
      </p:sp>
      <p:sp>
        <p:nvSpPr>
          <p:cNvPr id="9" name="Rectangle 8"/>
          <p:cNvSpPr/>
          <p:nvPr/>
        </p:nvSpPr>
        <p:spPr>
          <a:xfrm>
            <a:off x="457200" y="4699242"/>
            <a:ext cx="7612743" cy="1323439"/>
          </a:xfrm>
          <a:prstGeom prst="rect">
            <a:avLst/>
          </a:prstGeom>
        </p:spPr>
        <p:txBody>
          <a:bodyPr wrap="square">
            <a:spAutoFit/>
          </a:bodyPr>
          <a:lstStyle/>
          <a:p>
            <a:pPr marL="285750" indent="-285750">
              <a:buFont typeface="Arial" panose="020B0604020202020204" pitchFamily="34" charset="0"/>
              <a:buChar char="•"/>
            </a:pPr>
            <a:r>
              <a:rPr lang="en-US" sz="1600" b="1" dirty="0"/>
              <a:t>Recipient: </a:t>
            </a:r>
            <a:r>
              <a:rPr lang="en-US" sz="1600" b="1" dirty="0" smtClean="0"/>
              <a:t>Jerry Barnett</a:t>
            </a:r>
          </a:p>
          <a:p>
            <a:pPr marL="285750" indent="-285750">
              <a:buFont typeface="Arial" panose="020B0604020202020204" pitchFamily="34" charset="0"/>
              <a:buChar char="•"/>
            </a:pPr>
            <a:r>
              <a:rPr lang="en-US" sz="1600" b="1" dirty="0" smtClean="0"/>
              <a:t>Reason for nomination: </a:t>
            </a:r>
            <a:r>
              <a:rPr lang="en-US" sz="1600" dirty="0" smtClean="0"/>
              <a:t>Jerry  Barnett has had his hands in just about everything with Dor-Wood. But his heart has always been with the Safety Village. Jerry has spent time working with the city of Kettering, police and fire departments, and the school system to put on a safety program for our young children.</a:t>
            </a:r>
            <a:endParaRPr lang="en-US" sz="1600" dirty="0"/>
          </a:p>
        </p:txBody>
      </p:sp>
      <p:sp>
        <p:nvSpPr>
          <p:cNvPr id="10" name="Title 1"/>
          <p:cNvSpPr txBox="1">
            <a:spLocks/>
          </p:cNvSpPr>
          <p:nvPr/>
        </p:nvSpPr>
        <p:spPr>
          <a:xfrm>
            <a:off x="2590800" y="351601"/>
            <a:ext cx="5679141" cy="55806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Dor-Wood Optimist Club</a:t>
            </a:r>
            <a:endParaRPr lang="en-US" sz="3200" dirty="0"/>
          </a:p>
        </p:txBody>
      </p:sp>
      <p:pic>
        <p:nvPicPr>
          <p:cNvPr id="11" name="Picture 2" descr="http://presidentsclubdayton.org/images/Optim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945" y="76598"/>
            <a:ext cx="1433268" cy="169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256631"/>
      </p:ext>
    </p:extLst>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53281"/>
            <a:ext cx="6172200" cy="579438"/>
          </a:xfrm>
        </p:spPr>
        <p:txBody>
          <a:bodyPr>
            <a:normAutofit/>
          </a:bodyPr>
          <a:lstStyle/>
          <a:p>
            <a:r>
              <a:rPr lang="en-US" sz="2400" dirty="0" smtClean="0"/>
              <a:t>Master of Ceremonies Natalie Tendall</a:t>
            </a:r>
            <a:endParaRPr lang="en-US" sz="2400" dirty="0"/>
          </a:p>
        </p:txBody>
      </p:sp>
      <p:sp>
        <p:nvSpPr>
          <p:cNvPr id="12" name="Rectangle 11"/>
          <p:cNvSpPr>
            <a:spLocks noChangeArrowheads="1"/>
          </p:cNvSpPr>
          <p:nvPr/>
        </p:nvSpPr>
        <p:spPr bwMode="auto">
          <a:xfrm>
            <a:off x="0" y="0"/>
            <a:ext cx="4800600" cy="24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40030"/>
            <a:ext cx="2133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2400300" y="1432719"/>
            <a:ext cx="6324600" cy="52552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54545"/>
                </a:solidFill>
                <a:effectLst/>
                <a:latin typeface="Calibri" panose="020F0502020204030204" pitchFamily="34" charset="0"/>
                <a:ea typeface="Times New Roman" panose="02020603050405020304" pitchFamily="18" charset="0"/>
                <a:cs typeface="Arial" panose="020B0604020202020204" pitchFamily="34" charset="0"/>
              </a:rPr>
              <a:t>Natalie Tendall is a reporter for the 2 NEWS Investigates team.</a:t>
            </a: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54545"/>
                </a:solidFill>
                <a:effectLst/>
                <a:latin typeface="Calibri" panose="020F0502020204030204" pitchFamily="34" charset="0"/>
                <a:ea typeface="Times New Roman" panose="02020603050405020304" pitchFamily="18" charset="0"/>
                <a:cs typeface="Arial" panose="020B0604020202020204" pitchFamily="34" charset="0"/>
              </a:rPr>
              <a:t>She has had a passion for the news since childhood when she would “pretend” to be a news reporter and anchor. She followed her dream and earned a degree in Communications Arts – Electronic Media and Public Relations at Wartburg College in Waverly, Iowa.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54545"/>
                </a:solidFill>
                <a:effectLst/>
                <a:latin typeface="Calibri" panose="020F0502020204030204" pitchFamily="34" charset="0"/>
                <a:ea typeface="Times New Roman" panose="02020603050405020304" pitchFamily="18" charset="0"/>
                <a:cs typeface="Arial" panose="020B0604020202020204" pitchFamily="34" charset="0"/>
              </a:rPr>
              <a:t>Before moving to Dayton, she spent a few years at KIMT-TV in Mason City, Iowa as the Weekend Anchor and Reporter. Her work ethic and passion for digging deeper and exposing problems have earned her numerous awards including, “Best Investigative Reporting” in 2014 from the Ohio Associated Press.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54545"/>
                </a:solidFill>
                <a:effectLst/>
                <a:latin typeface="Calibri" panose="020F0502020204030204" pitchFamily="34" charset="0"/>
                <a:ea typeface="Times New Roman" panose="02020603050405020304" pitchFamily="18" charset="0"/>
                <a:cs typeface="Arial" panose="020B0604020202020204" pitchFamily="34" charset="0"/>
              </a:rPr>
              <a:t>As a Midwest native, Natalie has covered a wide range of topics from in-depth investigations, politics, and weather disasters.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Natalie is also the Vice President of Dayton’s Red Shoe Society which helps support the mission of the Ronald McDonald House Charities of Dayton.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454545"/>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54545"/>
                </a:solidFill>
                <a:effectLst/>
                <a:latin typeface="Calibri" panose="020F0502020204030204" pitchFamily="34" charset="0"/>
                <a:ea typeface="Times New Roman" panose="02020603050405020304" pitchFamily="18" charset="0"/>
                <a:cs typeface="Arial" panose="020B0604020202020204" pitchFamily="34" charset="0"/>
              </a:rPr>
              <a:t>In her spare time Natalie enjoys exploring new places with her husband, attending barre workout classes and going to the theatre. She has traveled extensively, and her favorite trips involve touring Europe and South Africa with the Wartburg College Choir.</a:t>
            </a:r>
            <a:r>
              <a:rPr kumimoji="0" lang="en-US" altLang="en-US" sz="1050" b="0" i="0" u="none" strike="noStrike" cap="none" normalizeH="0" baseline="0" dirty="0" smtClean="0">
                <a:ln>
                  <a:noFill/>
                </a:ln>
                <a:solidFill>
                  <a:schemeClr val="tx1"/>
                </a:solidFill>
                <a:effectLst/>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1545284"/>
      </p:ext>
    </p:extLst>
  </p:cSld>
  <p:clrMapOvr>
    <a:masterClrMapping/>
  </p:clrMapOvr>
  <mc:AlternateContent xmlns:mc="http://schemas.openxmlformats.org/markup-compatibility/2006" xmlns:p14="http://schemas.microsoft.com/office/powerpoint/2010/main">
    <mc:Choice Requires="p14">
      <p:transition p14:dur="10" advClick="0" advTm="68692">
        <p:fade/>
      </p:transition>
    </mc:Choice>
    <mc:Fallback xmlns="">
      <p:transition advClick="0" advTm="68692">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355" y="348059"/>
            <a:ext cx="5791200" cy="1143000"/>
          </a:xfrm>
        </p:spPr>
        <p:txBody>
          <a:bodyPr>
            <a:normAutofit/>
          </a:bodyPr>
          <a:lstStyle/>
          <a:p>
            <a:r>
              <a:rPr lang="en-US" sz="3600" dirty="0" smtClean="0"/>
              <a:t>Riverdale Optimist Club</a:t>
            </a:r>
            <a:endParaRPr lang="en-US" sz="3600" dirty="0"/>
          </a:p>
        </p:txBody>
      </p:sp>
      <p:sp>
        <p:nvSpPr>
          <p:cNvPr id="3" name="Content Placeholder 2"/>
          <p:cNvSpPr>
            <a:spLocks noGrp="1"/>
          </p:cNvSpPr>
          <p:nvPr>
            <p:ph idx="1"/>
          </p:nvPr>
        </p:nvSpPr>
        <p:spPr>
          <a:xfrm>
            <a:off x="685800" y="2362200"/>
            <a:ext cx="8229600" cy="2034238"/>
          </a:xfrm>
        </p:spPr>
        <p:txBody>
          <a:bodyPr>
            <a:noAutofit/>
          </a:bodyPr>
          <a:lstStyle/>
          <a:p>
            <a:r>
              <a:rPr lang="en-US" sz="1600" b="1" dirty="0" smtClean="0"/>
              <a:t>Recipient: </a:t>
            </a:r>
            <a:r>
              <a:rPr lang="en-US" sz="1600" dirty="0"/>
              <a:t>Kenneth </a:t>
            </a:r>
            <a:r>
              <a:rPr lang="en-US" sz="1600" dirty="0" smtClean="0"/>
              <a:t>Marchal</a:t>
            </a:r>
            <a:r>
              <a:rPr lang="en-US" sz="1600" dirty="0"/>
              <a:t/>
            </a:r>
            <a:br>
              <a:rPr lang="en-US" sz="1600" dirty="0"/>
            </a:br>
            <a:r>
              <a:rPr lang="en-US" sz="1600" b="1" dirty="0"/>
              <a:t>Reason for nomination</a:t>
            </a:r>
            <a:r>
              <a:rPr lang="en-US" sz="1600" b="1" dirty="0" smtClean="0"/>
              <a:t>: </a:t>
            </a:r>
            <a:r>
              <a:rPr lang="en-US" sz="1600" dirty="0"/>
              <a:t>Member since January, 1995</a:t>
            </a:r>
          </a:p>
          <a:p>
            <a:r>
              <a:rPr lang="en-US" sz="1600" dirty="0"/>
              <a:t>Club treasurer for 10+ years, keeping tight control of finances</a:t>
            </a:r>
          </a:p>
          <a:p>
            <a:r>
              <a:rPr lang="en-US" sz="1600" dirty="0"/>
              <a:t>Past President 1997-1998</a:t>
            </a:r>
          </a:p>
          <a:p>
            <a:r>
              <a:rPr lang="en-US" sz="1600" dirty="0"/>
              <a:t>Spectacular in fund-raising efforts</a:t>
            </a:r>
          </a:p>
          <a:p>
            <a:r>
              <a:rPr lang="en-US" sz="1600" dirty="0"/>
              <a:t>Encourages support of our local groups including Dayton Area Soccer, United Rehab, Children’s Medical</a:t>
            </a:r>
          </a:p>
          <a:p>
            <a:pPr marL="0" indent="0">
              <a:buNone/>
            </a:pPr>
            <a:endParaRPr lang="en-US" sz="1600" dirty="0" smtClean="0"/>
          </a:p>
          <a:p>
            <a:r>
              <a:rPr lang="en-US" sz="1600" b="1" dirty="0" smtClean="0"/>
              <a:t>Recipient: </a:t>
            </a:r>
            <a:r>
              <a:rPr lang="en-US" sz="1600" dirty="0" smtClean="0"/>
              <a:t>Donna Matheney</a:t>
            </a:r>
            <a:br>
              <a:rPr lang="en-US" sz="1600" dirty="0" smtClean="0"/>
            </a:br>
            <a:r>
              <a:rPr lang="en-US" sz="1600" b="1" dirty="0" smtClean="0"/>
              <a:t>Reason for nomination: </a:t>
            </a:r>
            <a:r>
              <a:rPr lang="en-US" sz="1600" dirty="0"/>
              <a:t>Member since June, 2002</a:t>
            </a:r>
          </a:p>
          <a:p>
            <a:r>
              <a:rPr lang="en-US" sz="1600" dirty="0"/>
              <a:t> Past President, serving an extended term, 2014 to2015</a:t>
            </a:r>
          </a:p>
          <a:p>
            <a:r>
              <a:rPr lang="en-US" sz="1600" dirty="0"/>
              <a:t>Epitomizes the Optimist philosophy of life</a:t>
            </a:r>
          </a:p>
          <a:p>
            <a:r>
              <a:rPr lang="en-US" sz="1600" dirty="0"/>
              <a:t>Works to bring out the best in others</a:t>
            </a:r>
          </a:p>
          <a:p>
            <a:r>
              <a:rPr lang="en-US" sz="1600" dirty="0"/>
              <a:t>Donna is the heart of our club, always has a happy countenance, a willing attitude and a great interest in our Greater Dayton area.</a:t>
            </a:r>
          </a:p>
          <a:p>
            <a:endParaRPr lang="en-US" sz="1600" dirty="0"/>
          </a:p>
        </p:txBody>
      </p:sp>
      <p:pic>
        <p:nvPicPr>
          <p:cNvPr id="4" name="Picture 2" descr="http://presidentsclubdayton.org/images/Optim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1" y="291956"/>
            <a:ext cx="1653540" cy="19556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advTm="34610">
        <p:fade/>
      </p:transition>
    </mc:Choice>
    <mc:Fallback xmlns="">
      <p:transition advClick="0" advTm="3461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692" y="1143000"/>
            <a:ext cx="6235508" cy="952818"/>
          </a:xfrm>
        </p:spPr>
        <p:txBody>
          <a:bodyPr/>
          <a:lstStyle/>
          <a:p>
            <a:r>
              <a:rPr lang="en-US" dirty="0" smtClean="0"/>
              <a:t>Rotary Club of Dayton</a:t>
            </a:r>
            <a:endParaRPr lang="en-US" dirty="0"/>
          </a:p>
        </p:txBody>
      </p:sp>
      <p:sp>
        <p:nvSpPr>
          <p:cNvPr id="3" name="Content Placeholder 2"/>
          <p:cNvSpPr>
            <a:spLocks noGrp="1"/>
          </p:cNvSpPr>
          <p:nvPr>
            <p:ph idx="1"/>
          </p:nvPr>
        </p:nvSpPr>
        <p:spPr>
          <a:xfrm>
            <a:off x="487680" y="3429000"/>
            <a:ext cx="8229600" cy="4114800"/>
          </a:xfrm>
        </p:spPr>
        <p:txBody>
          <a:bodyPr>
            <a:noAutofit/>
          </a:bodyPr>
          <a:lstStyle/>
          <a:p>
            <a:r>
              <a:rPr lang="en-US" sz="1600" b="1" dirty="0" smtClean="0"/>
              <a:t>Recipient:</a:t>
            </a:r>
            <a:r>
              <a:rPr lang="en-US" sz="1600" dirty="0" smtClean="0"/>
              <a:t/>
            </a:r>
            <a:br>
              <a:rPr lang="en-US" sz="1600" dirty="0" smtClean="0"/>
            </a:br>
            <a:r>
              <a:rPr lang="en-US" sz="1600" b="1" dirty="0"/>
              <a:t>Reason for nomination</a:t>
            </a:r>
            <a:r>
              <a:rPr lang="en-US" sz="1600" b="1" dirty="0" smtClean="0"/>
              <a:t>:</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 y="376428"/>
            <a:ext cx="1763477" cy="17193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62156">
        <p:fade/>
      </p:transition>
    </mc:Choice>
    <mc:Fallback xmlns="">
      <p:transition advClick="0" advTm="62156">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5715000" cy="487362"/>
          </a:xfrm>
        </p:spPr>
        <p:txBody>
          <a:bodyPr>
            <a:normAutofit fontScale="90000"/>
          </a:bodyPr>
          <a:lstStyle/>
          <a:p>
            <a:r>
              <a:rPr lang="en-US" dirty="0" smtClean="0"/>
              <a:t>Twentig, Incorporated</a:t>
            </a:r>
            <a:endParaRPr lang="en-US" dirty="0"/>
          </a:p>
        </p:txBody>
      </p:sp>
      <p:sp>
        <p:nvSpPr>
          <p:cNvPr id="3" name="Content Placeholder 2"/>
          <p:cNvSpPr>
            <a:spLocks noGrp="1"/>
          </p:cNvSpPr>
          <p:nvPr>
            <p:ph idx="1"/>
          </p:nvPr>
        </p:nvSpPr>
        <p:spPr/>
        <p:txBody>
          <a:bodyPr>
            <a:normAutofit/>
          </a:bodyPr>
          <a:lstStyle/>
          <a:p>
            <a:r>
              <a:rPr lang="en-US" sz="1600" b="1" dirty="0" smtClean="0"/>
              <a:t>Recipient: </a:t>
            </a:r>
            <a:r>
              <a:rPr lang="en-US" sz="1600" b="1" dirty="0"/>
              <a:t>Linda Patmon Ford </a:t>
            </a:r>
            <a:endParaRPr lang="en-US" sz="1600" b="1" dirty="0" smtClean="0"/>
          </a:p>
          <a:p>
            <a:r>
              <a:rPr lang="en-US" sz="1600" b="1" dirty="0" smtClean="0"/>
              <a:t>Reason for Nomination: </a:t>
            </a:r>
            <a:r>
              <a:rPr lang="en-US" sz="1600" dirty="0" smtClean="0"/>
              <a:t>Linda </a:t>
            </a:r>
            <a:r>
              <a:rPr lang="en-US" sz="1600" dirty="0"/>
              <a:t>Patmon Ford was nominated by the members of Twentig Inc. because of her passion, tenacity  and commitment to the goals,  principals and structure of the organization and she continuously  challenges the membership to always be cognizant of those goals and principals as decisions are being considered for the organization.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2087"/>
            <a:ext cx="2000250" cy="1200150"/>
          </a:xfrm>
          <a:prstGeom prst="rect">
            <a:avLst/>
          </a:prstGeom>
        </p:spPr>
      </p:pic>
    </p:spTree>
    <p:extLst>
      <p:ext uri="{BB962C8B-B14F-4D97-AF65-F5344CB8AC3E}">
        <p14:creationId xmlns:p14="http://schemas.microsoft.com/office/powerpoint/2010/main" val="860257942"/>
      </p:ext>
    </p:extLst>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8247"/>
            <a:ext cx="8229600" cy="678050"/>
          </a:xfrm>
        </p:spPr>
        <p:txBody>
          <a:bodyPr>
            <a:normAutofit fontScale="90000"/>
          </a:bodyPr>
          <a:lstStyle/>
          <a:p>
            <a:r>
              <a:rPr lang="en-US" dirty="0" smtClean="0"/>
              <a:t>Altrusa Club</a:t>
            </a:r>
            <a:endParaRPr lang="en-US" dirty="0"/>
          </a:p>
        </p:txBody>
      </p:sp>
      <p:sp>
        <p:nvSpPr>
          <p:cNvPr id="3" name="Content Placeholder 2"/>
          <p:cNvSpPr>
            <a:spLocks noGrp="1"/>
          </p:cNvSpPr>
          <p:nvPr>
            <p:ph idx="1"/>
          </p:nvPr>
        </p:nvSpPr>
        <p:spPr>
          <a:xfrm>
            <a:off x="76200" y="3429000"/>
            <a:ext cx="8641229" cy="4525963"/>
          </a:xfrm>
        </p:spPr>
        <p:txBody>
          <a:bodyPr>
            <a:noAutofit/>
          </a:bodyPr>
          <a:lstStyle/>
          <a:p>
            <a:r>
              <a:rPr lang="en-US" sz="1600" b="1" dirty="0" err="1" smtClean="0"/>
              <a:t>Recipient:Toni</a:t>
            </a:r>
            <a:r>
              <a:rPr lang="en-US" sz="1600" b="1" dirty="0" smtClean="0"/>
              <a:t> Bailey</a:t>
            </a:r>
            <a:r>
              <a:rPr lang="en-US" sz="1600" dirty="0" smtClean="0"/>
              <a:t/>
            </a:r>
            <a:br>
              <a:rPr lang="en-US" sz="1600" dirty="0" smtClean="0"/>
            </a:br>
            <a:r>
              <a:rPr lang="en-US" sz="1600" b="1" dirty="0"/>
              <a:t>Reason for </a:t>
            </a:r>
            <a:r>
              <a:rPr lang="en-US" sz="1600" b="1" dirty="0" smtClean="0"/>
              <a:t>nomination:</a:t>
            </a:r>
            <a:r>
              <a:rPr lang="en-US" sz="1600" dirty="0" smtClean="0"/>
              <a:t> </a:t>
            </a:r>
            <a:r>
              <a:rPr lang="en-US" sz="1600" dirty="0"/>
              <a:t>Even before becoming an </a:t>
            </a:r>
            <a:r>
              <a:rPr lang="en-US" sz="1600" dirty="0" err="1"/>
              <a:t>Altrusan</a:t>
            </a:r>
            <a:r>
              <a:rPr lang="en-US" sz="1600" dirty="0"/>
              <a:t>, Toni assisted the Club with     </a:t>
            </a:r>
            <a:br>
              <a:rPr lang="en-US" sz="1600" dirty="0"/>
            </a:br>
            <a:r>
              <a:rPr lang="en-US" sz="1600" dirty="0"/>
              <a:t>       our fundraisers and service projects. As a member, she is the first to volunteer when </a:t>
            </a:r>
            <a:br>
              <a:rPr lang="en-US" sz="1600" dirty="0"/>
            </a:br>
            <a:r>
              <a:rPr lang="en-US" sz="1600" dirty="0"/>
              <a:t>       help is needed and she participates in almost all our service work and events. Toni’s </a:t>
            </a:r>
            <a:br>
              <a:rPr lang="en-US" sz="1600" dirty="0"/>
            </a:br>
            <a:r>
              <a:rPr lang="en-US" sz="1600" dirty="0"/>
              <a:t>       smile is a welcoming sight that puts everyone in a good mood. </a:t>
            </a:r>
            <a:r>
              <a:rPr lang="en-US" sz="1600" dirty="0" smtClean="0"/>
              <a:t/>
            </a:r>
            <a:br>
              <a:rPr lang="en-US" sz="1600" dirty="0" smtClean="0"/>
            </a:br>
            <a:endParaRPr lang="en-US" sz="1600" dirty="0" smtClean="0"/>
          </a:p>
          <a:p>
            <a:r>
              <a:rPr lang="en-US" sz="1600" b="1" dirty="0" smtClean="0"/>
              <a:t>Recipient: </a:t>
            </a:r>
            <a:r>
              <a:rPr lang="en-US" sz="1600" b="1" dirty="0"/>
              <a:t>Courtney Seibert</a:t>
            </a:r>
            <a:r>
              <a:rPr lang="en-US" sz="1600" dirty="0" smtClean="0"/>
              <a:t/>
            </a:r>
            <a:br>
              <a:rPr lang="en-US" sz="1600" dirty="0" smtClean="0"/>
            </a:br>
            <a:r>
              <a:rPr lang="en-US" sz="1600" b="1" dirty="0" smtClean="0"/>
              <a:t>Reason </a:t>
            </a:r>
            <a:r>
              <a:rPr lang="en-US" sz="1600" b="1" dirty="0"/>
              <a:t>for nomination</a:t>
            </a:r>
            <a:r>
              <a:rPr lang="en-US" sz="1600" b="1" dirty="0" smtClean="0"/>
              <a:t>: </a:t>
            </a:r>
            <a:r>
              <a:rPr lang="en-US" sz="1600" dirty="0"/>
              <a:t>As a two year member of Altrusa, Courtney already has   </a:t>
            </a:r>
            <a:br>
              <a:rPr lang="en-US" sz="1600" dirty="0"/>
            </a:br>
            <a:r>
              <a:rPr lang="en-US" sz="1600" dirty="0"/>
              <a:t>       compiled many volunteer hours by participating in service projects </a:t>
            </a:r>
            <a:r>
              <a:rPr lang="en-US" sz="1600" dirty="0" smtClean="0"/>
              <a:t>and </a:t>
            </a:r>
            <a:r>
              <a:rPr lang="en-US" sz="1600" dirty="0"/>
              <a:t>assisting with events. She brought a new fundraising idea to the Club that has </a:t>
            </a:r>
            <a:r>
              <a:rPr lang="en-US" sz="1600" dirty="0" smtClean="0"/>
              <a:t>raised </a:t>
            </a:r>
            <a:r>
              <a:rPr lang="en-US" sz="1600" dirty="0"/>
              <a:t>over $600. As one of the youngest members in the Club, Courtney’s enthusiasm </a:t>
            </a:r>
            <a:r>
              <a:rPr lang="en-US" sz="1600" dirty="0" smtClean="0"/>
              <a:t>keeps </a:t>
            </a:r>
            <a:r>
              <a:rPr lang="en-US" sz="1600" dirty="0"/>
              <a:t>us going. </a:t>
            </a:r>
            <a:br>
              <a:rPr lang="en-US" sz="1600" dirty="0"/>
            </a:b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304800"/>
            <a:ext cx="2286000" cy="1143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59004">
        <p:fade/>
      </p:transition>
    </mc:Choice>
    <mc:Fallback xmlns="">
      <p:transition advClick="0" advTm="59004">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010400" cy="1143000"/>
          </a:xfrm>
        </p:spPr>
        <p:txBody>
          <a:bodyPr>
            <a:normAutofit/>
          </a:bodyPr>
          <a:lstStyle/>
          <a:p>
            <a:r>
              <a:rPr lang="en-US" sz="4000" dirty="0" smtClean="0"/>
              <a:t>Centerville Lions Club</a:t>
            </a:r>
            <a:endParaRPr lang="en-US" sz="4000" dirty="0"/>
          </a:p>
        </p:txBody>
      </p:sp>
      <p:sp>
        <p:nvSpPr>
          <p:cNvPr id="3" name="Content Placeholder 2"/>
          <p:cNvSpPr>
            <a:spLocks noGrp="1"/>
          </p:cNvSpPr>
          <p:nvPr>
            <p:ph idx="1"/>
          </p:nvPr>
        </p:nvSpPr>
        <p:spPr>
          <a:xfrm>
            <a:off x="434340" y="3276600"/>
            <a:ext cx="8229600" cy="2590800"/>
          </a:xfrm>
        </p:spPr>
        <p:txBody>
          <a:bodyPr>
            <a:normAutofit/>
          </a:bodyPr>
          <a:lstStyle/>
          <a:p>
            <a:r>
              <a:rPr lang="en-US" sz="1600" b="1" dirty="0"/>
              <a:t>Recipient</a:t>
            </a:r>
            <a:r>
              <a:rPr lang="en-US" sz="1600" b="1" dirty="0" smtClean="0"/>
              <a:t>: Amy Gephart</a:t>
            </a:r>
            <a:br>
              <a:rPr lang="en-US" sz="1600" b="1" dirty="0" smtClean="0"/>
            </a:br>
            <a:r>
              <a:rPr lang="en-US" sz="1600" b="1" dirty="0" smtClean="0"/>
              <a:t>Reason </a:t>
            </a:r>
            <a:r>
              <a:rPr lang="en-US" sz="1600" b="1" dirty="0"/>
              <a:t>for nomination</a:t>
            </a:r>
            <a:r>
              <a:rPr lang="en-US" sz="1600" b="1" dirty="0" smtClean="0"/>
              <a:t>: </a:t>
            </a:r>
            <a:r>
              <a:rPr lang="en-US" sz="1600" dirty="0"/>
              <a:t>Amy has been the President of Centerville Lions Club for 2 years.  Amy is a good leader; she sets direction, actively participates in club events, provides guidance, and encourages others to get involved.  Amy is very creative and networks well with other organizations.  Some examples of recent initiatives: she has organized a second year “Night at the Dayton Dragons” for area Lions Clubs; she submitted an application to Lions International and was one of two Ohio recipients for monies to partner with Anthem Foundation to sponsor a health fair for the Centerville – Miamisburg area; she reached out to Grant Nature Park and coordinated a bird feeder project in local parks.</a:t>
            </a:r>
          </a:p>
          <a:p>
            <a:pPr marL="0" indent="0">
              <a:buNone/>
            </a:pPr>
            <a:endParaRPr lang="en-US" sz="1600" dirty="0" smtClean="0"/>
          </a:p>
        </p:txBody>
      </p:sp>
      <p:pic>
        <p:nvPicPr>
          <p:cNvPr id="4" name="Picture 2" descr="http://presidentsclubdayton.org/images/Downto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2009775" cy="18778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advTm="36553">
        <p:fade/>
      </p:transition>
    </mc:Choice>
    <mc:Fallback xmlns="">
      <p:transition advClick="0" advTm="36553">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98370" y="1126500"/>
            <a:ext cx="5814060" cy="696123"/>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Dayton Lions Club</a:t>
            </a:r>
            <a:endParaRPr lang="en-US" sz="4000" dirty="0"/>
          </a:p>
        </p:txBody>
      </p:sp>
      <p:sp>
        <p:nvSpPr>
          <p:cNvPr id="5" name="Content Placeholder 2"/>
          <p:cNvSpPr txBox="1">
            <a:spLocks/>
          </p:cNvSpPr>
          <p:nvPr/>
        </p:nvSpPr>
        <p:spPr>
          <a:xfrm>
            <a:off x="609600" y="2644323"/>
            <a:ext cx="8229600" cy="2590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t>Recipient: Kari Layman</a:t>
            </a:r>
            <a:r>
              <a:rPr lang="en-US" sz="1600" b="1" dirty="0"/>
              <a:t/>
            </a:r>
            <a:br>
              <a:rPr lang="en-US" sz="1600" b="1" dirty="0"/>
            </a:br>
            <a:r>
              <a:rPr lang="en-US" sz="1600" b="1" dirty="0" smtClean="0"/>
              <a:t>Reason </a:t>
            </a:r>
            <a:r>
              <a:rPr lang="en-US" sz="1600" b="1" dirty="0"/>
              <a:t>for nomination</a:t>
            </a:r>
            <a:r>
              <a:rPr lang="en-US" sz="1600" b="1" dirty="0" smtClean="0"/>
              <a:t>:</a:t>
            </a:r>
            <a:endParaRPr lang="en-US" sz="1600" dirty="0" smtClean="0"/>
          </a:p>
        </p:txBody>
      </p:sp>
      <p:pic>
        <p:nvPicPr>
          <p:cNvPr id="6" name="Picture 2" descr="http://presidentsclubdayton.org/images/Downto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2009775" cy="18778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5834" y="2895600"/>
            <a:ext cx="5483366" cy="3338407"/>
          </a:xfrm>
          <a:prstGeom prst="rect">
            <a:avLst/>
          </a:prstGeom>
        </p:spPr>
      </p:pic>
    </p:spTree>
    <p:extLst>
      <p:ext uri="{BB962C8B-B14F-4D97-AF65-F5344CB8AC3E}">
        <p14:creationId xmlns:p14="http://schemas.microsoft.com/office/powerpoint/2010/main" val="4096125740"/>
      </p:ext>
    </p:extLst>
  </p:cSld>
  <p:clrMapOvr>
    <a:masterClrMapping/>
  </p:clrMapOvr>
  <mc:AlternateContent xmlns:mc="http://schemas.openxmlformats.org/markup-compatibility/2006" xmlns:p14="http://schemas.microsoft.com/office/powerpoint/2010/main">
    <mc:Choice Requires="p14">
      <p:transition p14:dur="10" advClick="0" advTm="21958">
        <p:fade/>
      </p:transition>
    </mc:Choice>
    <mc:Fallback xmlns="">
      <p:transition advClick="0" advTm="21958">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031" y="42022"/>
            <a:ext cx="6217024" cy="914400"/>
          </a:xfrm>
        </p:spPr>
        <p:txBody>
          <a:bodyPr>
            <a:normAutofit/>
          </a:bodyPr>
          <a:lstStyle/>
          <a:p>
            <a:r>
              <a:rPr lang="en-US" sz="3600" dirty="0" smtClean="0"/>
              <a:t>Civitan Club of Dayton</a:t>
            </a:r>
            <a:endParaRPr lang="en-US" sz="3600" dirty="0"/>
          </a:p>
        </p:txBody>
      </p:sp>
      <p:sp>
        <p:nvSpPr>
          <p:cNvPr id="3" name="Content Placeholder 2"/>
          <p:cNvSpPr>
            <a:spLocks noGrp="1"/>
          </p:cNvSpPr>
          <p:nvPr>
            <p:ph idx="1"/>
          </p:nvPr>
        </p:nvSpPr>
        <p:spPr>
          <a:xfrm>
            <a:off x="328534" y="2514600"/>
            <a:ext cx="8839200" cy="4191000"/>
          </a:xfrm>
        </p:spPr>
        <p:txBody>
          <a:bodyPr>
            <a:noAutofit/>
          </a:bodyPr>
          <a:lstStyle/>
          <a:p>
            <a:r>
              <a:rPr lang="en-US" sz="1600" b="1" dirty="0" smtClean="0"/>
              <a:t>Name </a:t>
            </a:r>
            <a:r>
              <a:rPr lang="en-US" sz="1600" b="1" dirty="0"/>
              <a:t>of Recipient </a:t>
            </a:r>
            <a:r>
              <a:rPr lang="en-US" sz="1600" b="1" dirty="0" smtClean="0"/>
              <a:t>: Marianne Bailey</a:t>
            </a:r>
            <a:br>
              <a:rPr lang="en-US" sz="1600" b="1" dirty="0" smtClean="0"/>
            </a:br>
            <a:r>
              <a:rPr lang="en-US" sz="1600" b="1" dirty="0" smtClean="0"/>
              <a:t>Reason </a:t>
            </a:r>
            <a:r>
              <a:rPr lang="en-US" sz="1600" b="1" dirty="0"/>
              <a:t>for </a:t>
            </a:r>
            <a:r>
              <a:rPr lang="en-US" sz="1600" b="1" dirty="0" smtClean="0"/>
              <a:t>nomination:</a:t>
            </a:r>
            <a:r>
              <a:rPr lang="en-US" sz="1600" dirty="0" smtClean="0"/>
              <a:t> Marianne Bailey makes </a:t>
            </a:r>
            <a:r>
              <a:rPr lang="en-US" sz="1600" dirty="0"/>
              <a:t>a difference in the lives of seniors by providing services that help keep seniors safe and gives them knowledge in the use of their smartphones, tablets and computers to stay in touch with their grandkids and family, learn new things, and be able to stay in their homes independently much longer.</a:t>
            </a:r>
          </a:p>
          <a:p>
            <a:pPr marL="0" lvl="0" indent="0">
              <a:buNone/>
            </a:pPr>
            <a:endParaRPr lang="en-US" sz="1600" b="1" dirty="0"/>
          </a:p>
          <a:p>
            <a:r>
              <a:rPr lang="en-US" sz="1600" b="1" dirty="0" smtClean="0"/>
              <a:t>Name of Recipient : Dayton City Police Officer </a:t>
            </a:r>
            <a:r>
              <a:rPr lang="en-US" sz="1600" dirty="0" smtClean="0"/>
              <a:t>Zackery Williams</a:t>
            </a:r>
            <a:br>
              <a:rPr lang="en-US" sz="1600" dirty="0" smtClean="0"/>
            </a:br>
            <a:r>
              <a:rPr lang="en-US" sz="1600" b="1" dirty="0" smtClean="0"/>
              <a:t>Reason for nomination:</a:t>
            </a:r>
            <a:r>
              <a:rPr lang="en-US" sz="1600" dirty="0" smtClean="0"/>
              <a:t> Officer Zackery Williams is an exemplary officer </a:t>
            </a:r>
            <a:r>
              <a:rPr lang="en-US" sz="1600" dirty="0"/>
              <a:t>who organizes events where </a:t>
            </a:r>
          </a:p>
          <a:p>
            <a:pPr marL="400050" lvl="1" indent="0">
              <a:buNone/>
            </a:pPr>
            <a:r>
              <a:rPr lang="en-US" sz="1600" dirty="0"/>
              <a:t>Police officers connect and for relationships with the community. On January 16, 2016 he spearheaded a community meeting where local police officers can connect with the people they serve at a Trotwood Church. He has served as a Swat Member, a Community Response Team Member, and also serves his church as a Technology, Sound and Board Technician. He represents the finest in his professional and personal life. </a:t>
            </a:r>
          </a:p>
          <a:p>
            <a:endParaRPr lang="en-US" sz="1400" dirty="0"/>
          </a:p>
        </p:txBody>
      </p:sp>
      <p:pic>
        <p:nvPicPr>
          <p:cNvPr id="1026" name="Picture 2" descr="Civitan Club of Day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9549"/>
            <a:ext cx="1577258" cy="1466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advTm="75242">
        <p:fade/>
      </p:transition>
    </mc:Choice>
    <mc:Fallback xmlns="">
      <p:transition advClick="0" advTm="75242">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8811"/>
            <a:ext cx="5631180" cy="585272"/>
          </a:xfrm>
        </p:spPr>
        <p:txBody>
          <a:bodyPr>
            <a:normAutofit fontScale="90000"/>
          </a:bodyPr>
          <a:lstStyle/>
          <a:p>
            <a:r>
              <a:rPr lang="en-US" sz="3600" dirty="0" smtClean="0"/>
              <a:t>Dayton Arab American Forum</a:t>
            </a:r>
            <a:endParaRPr lang="en-US" sz="3600" dirty="0"/>
          </a:p>
        </p:txBody>
      </p:sp>
      <p:sp>
        <p:nvSpPr>
          <p:cNvPr id="3" name="Content Placeholder 2"/>
          <p:cNvSpPr>
            <a:spLocks noGrp="1"/>
          </p:cNvSpPr>
          <p:nvPr>
            <p:ph idx="1"/>
          </p:nvPr>
        </p:nvSpPr>
        <p:spPr>
          <a:xfrm>
            <a:off x="152400" y="1676400"/>
            <a:ext cx="8991600" cy="5600700"/>
          </a:xfrm>
        </p:spPr>
        <p:txBody>
          <a:bodyPr>
            <a:noAutofit/>
          </a:bodyPr>
          <a:lstStyle/>
          <a:p>
            <a:r>
              <a:rPr lang="en-US" sz="1600" b="1" dirty="0" smtClean="0"/>
              <a:t>Name of Recipient: </a:t>
            </a:r>
            <a:r>
              <a:rPr lang="en-US" sz="1600" dirty="0" smtClean="0"/>
              <a:t>Maha Kashani</a:t>
            </a:r>
          </a:p>
          <a:p>
            <a:pPr>
              <a:buNone/>
            </a:pPr>
            <a:r>
              <a:rPr lang="en-US" sz="1600" b="1" dirty="0"/>
              <a:t>	</a:t>
            </a:r>
            <a:r>
              <a:rPr lang="en-US" sz="1600" b="1" dirty="0" smtClean="0"/>
              <a:t>Reason for nomination:</a:t>
            </a:r>
            <a:r>
              <a:rPr lang="en-US" sz="1600" dirty="0" smtClean="0"/>
              <a:t> </a:t>
            </a:r>
            <a:r>
              <a:rPr lang="en-US" sz="1600" dirty="0"/>
              <a:t>Maha has been the President of Dayton Arab American Forum (DAAF) going on two years now. As President, she has instituted many new ideas that have helped DAAF </a:t>
            </a:r>
            <a:r>
              <a:rPr lang="en-US" sz="1600" dirty="0" smtClean="0"/>
              <a:t>raise money for our organization and raise awareness for our programs which help promote our Arab Culture to the community. In addition, Maha takes a very active role in our community and has a passion for working with Young Professional organizations to help attract and retain young talent in and around the Dayton Region. She is also the Chairwoman of the Better Business Bureau’s Center for Business and Consumer Ethics Board of Directors and a member of the Centerville Noon Optimist Club</a:t>
            </a:r>
          </a:p>
          <a:p>
            <a:pPr>
              <a:buNone/>
            </a:pPr>
            <a:r>
              <a:rPr lang="en-US" sz="1600" b="1" dirty="0" smtClean="0"/>
              <a:t/>
            </a:r>
            <a:br>
              <a:rPr lang="en-US" sz="1600" b="1" dirty="0" smtClean="0"/>
            </a:br>
            <a:r>
              <a:rPr lang="en-US" sz="1600" b="1" dirty="0" smtClean="0"/>
              <a:t>Name of Recipient: John Gevat</a:t>
            </a:r>
            <a:endParaRPr lang="en-US" sz="1600" dirty="0" smtClean="0"/>
          </a:p>
          <a:p>
            <a:pPr>
              <a:buNone/>
            </a:pPr>
            <a:r>
              <a:rPr lang="en-US" sz="1600" dirty="0" smtClean="0"/>
              <a:t> 	</a:t>
            </a:r>
            <a:r>
              <a:rPr lang="en-US" sz="1600" b="1" dirty="0" smtClean="0"/>
              <a:t>Reason for nomination: John Gevat </a:t>
            </a:r>
            <a:r>
              <a:rPr lang="en-US" sz="1600" dirty="0" smtClean="0"/>
              <a:t>organized</a:t>
            </a:r>
            <a:r>
              <a:rPr lang="en-US" altLang="en-US" sz="1600" dirty="0" smtClean="0"/>
              <a:t> a first time event of trying to help the elderly so they would have a van available to pick them up for doctor appointments, grocery store visits, pharmacy runs etc. Brookville Brews, Grapes and Brews sold out over 300 tickets. The beer and wine tasting held at the Brookville Music Center was enjoyed by one and all. We will be giving a check to Brookville </a:t>
            </a:r>
            <a:r>
              <a:rPr lang="en-US" altLang="en-US" sz="1600" dirty="0" err="1" smtClean="0"/>
              <a:t>Handivan</a:t>
            </a:r>
            <a:r>
              <a:rPr lang="en-US" altLang="en-US" sz="1600" dirty="0" smtClean="0"/>
              <a:t> in the amount of $10,000. In all there were about 14 on the committee, “Friends for a Better Brookville”, who donated their time to put this together. Also the local companies donated very generously to help pay the expenses.  John has also been very responsive to helping many non profits raise funds through silent auctions and door prizes.</a:t>
            </a:r>
            <a:endParaRPr lang="en-US" sz="1600" dirty="0" smtClean="0"/>
          </a:p>
          <a:p>
            <a:endParaRPr lang="en-US" sz="1400" dirty="0"/>
          </a:p>
        </p:txBody>
      </p:sp>
      <p:pic>
        <p:nvPicPr>
          <p:cNvPr id="3074" name="Picture 2" descr="http://presidentsclubdayton.org/images/daaflogo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0"/>
            <a:ext cx="1455420" cy="1390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advTm="77950">
        <p:fade/>
      </p:transition>
    </mc:Choice>
    <mc:Fallback xmlns="">
      <p:transition advClick="0" advTm="7795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511" y="292893"/>
            <a:ext cx="5624460" cy="1143000"/>
          </a:xfrm>
        </p:spPr>
        <p:txBody>
          <a:bodyPr>
            <a:normAutofit/>
          </a:bodyPr>
          <a:lstStyle/>
          <a:p>
            <a:r>
              <a:rPr lang="en-US" sz="3600" dirty="0" smtClean="0"/>
              <a:t>Dayton Chapter of SCORE</a:t>
            </a:r>
            <a:endParaRPr lang="en-US" sz="3600" dirty="0"/>
          </a:p>
        </p:txBody>
      </p:sp>
      <p:sp>
        <p:nvSpPr>
          <p:cNvPr id="3" name="Content Placeholder 2"/>
          <p:cNvSpPr>
            <a:spLocks noGrp="1"/>
          </p:cNvSpPr>
          <p:nvPr>
            <p:ph idx="1"/>
          </p:nvPr>
        </p:nvSpPr>
        <p:spPr>
          <a:xfrm>
            <a:off x="457200" y="2743200"/>
            <a:ext cx="8229600" cy="3847465"/>
          </a:xfrm>
        </p:spPr>
        <p:txBody>
          <a:bodyPr>
            <a:noAutofit/>
          </a:bodyPr>
          <a:lstStyle/>
          <a:p>
            <a:r>
              <a:rPr lang="en-US" sz="1600" b="1" dirty="0" smtClean="0"/>
              <a:t>Recipient: </a:t>
            </a:r>
            <a:r>
              <a:rPr lang="en-US" sz="1600" dirty="0" smtClean="0"/>
              <a:t>  </a:t>
            </a:r>
            <a:br>
              <a:rPr lang="en-US" sz="1600" dirty="0" smtClean="0"/>
            </a:br>
            <a:r>
              <a:rPr lang="en-US" sz="1600" b="1" dirty="0"/>
              <a:t>Reason for nomination</a:t>
            </a:r>
            <a:r>
              <a:rPr lang="en-US" sz="1600" b="1" dirty="0" smtClean="0"/>
              <a:t>:</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r>
              <a:rPr lang="en-US" sz="1600" b="1" dirty="0" smtClean="0"/>
              <a:t>Recipient:</a:t>
            </a:r>
            <a:r>
              <a:rPr lang="en-US" sz="1600" dirty="0" smtClean="0"/>
              <a:t/>
            </a:r>
            <a:br>
              <a:rPr lang="en-US" sz="1600" dirty="0" smtClean="0"/>
            </a:br>
            <a:r>
              <a:rPr lang="en-US" sz="1600" b="1" dirty="0"/>
              <a:t>Reason for nomination</a:t>
            </a:r>
            <a:r>
              <a:rPr lang="en-US" sz="1600" b="1" dirty="0" smtClean="0"/>
              <a:t>:</a:t>
            </a:r>
            <a:r>
              <a:rPr lang="en-US" sz="1600" dirty="0" smtClean="0"/>
              <a:t/>
            </a:r>
            <a:br>
              <a:rPr lang="en-US" sz="1600" dirty="0" smtClean="0"/>
            </a:br>
            <a:endParaRPr lang="en-US" sz="1600" dirty="0"/>
          </a:p>
        </p:txBody>
      </p:sp>
      <p:pic>
        <p:nvPicPr>
          <p:cNvPr id="4098" name="Picture 2" descr="http://presidentsclubdayton.org/images/SCORE_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02" y="204787"/>
            <a:ext cx="3630047" cy="1319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advTm="33096">
        <p:fade/>
      </p:transition>
    </mc:Choice>
    <mc:Fallback xmlns="">
      <p:transition advClick="0" advTm="33096">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1447800"/>
            <a:ext cx="8229600" cy="1143000"/>
          </a:xfrm>
        </p:spPr>
        <p:txBody>
          <a:bodyPr/>
          <a:lstStyle/>
          <a:p>
            <a:r>
              <a:rPr lang="en-US" dirty="0" smtClean="0"/>
              <a:t>Exchange Club of Dayton</a:t>
            </a:r>
            <a:endParaRPr lang="en-US" dirty="0"/>
          </a:p>
        </p:txBody>
      </p:sp>
      <p:sp>
        <p:nvSpPr>
          <p:cNvPr id="3" name="Content Placeholder 2"/>
          <p:cNvSpPr>
            <a:spLocks noGrp="1"/>
          </p:cNvSpPr>
          <p:nvPr>
            <p:ph idx="1"/>
          </p:nvPr>
        </p:nvSpPr>
        <p:spPr>
          <a:xfrm>
            <a:off x="457200" y="3886200"/>
            <a:ext cx="8229600" cy="3276600"/>
          </a:xfrm>
        </p:spPr>
        <p:txBody>
          <a:bodyPr>
            <a:normAutofit/>
          </a:bodyPr>
          <a:lstStyle/>
          <a:p>
            <a:r>
              <a:rPr lang="en-US" sz="1600" b="1" dirty="0" smtClean="0"/>
              <a:t>Recipient: </a:t>
            </a:r>
            <a:r>
              <a:rPr lang="nn-NO" sz="1600" b="1" dirty="0" smtClean="0"/>
              <a:t/>
            </a:r>
            <a:br>
              <a:rPr lang="nn-NO" sz="1600" b="1" dirty="0" smtClean="0"/>
            </a:br>
            <a:r>
              <a:rPr lang="en-US" sz="1600" b="1" dirty="0" smtClean="0"/>
              <a:t>Reason for nomination:</a:t>
            </a:r>
            <a:endParaRPr lang="nn-NO" sz="1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675"/>
            <a:ext cx="1905000" cy="20002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27789">
        <p:fade/>
      </p:transition>
    </mc:Choice>
    <mc:Fallback xmlns="">
      <p:transition advClick="0" advTm="27789">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13933</TotalTime>
  <Words>667</Words>
  <Application>Microsoft Office PowerPoint</Application>
  <PresentationFormat>On-screen Show (4:3)</PresentationFormat>
  <Paragraphs>105</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Times New Roman</vt:lpstr>
      <vt:lpstr>Office Theme</vt:lpstr>
      <vt:lpstr>Presidents Club of Dayton</vt:lpstr>
      <vt:lpstr>Master of Ceremonies Natalie Tendall</vt:lpstr>
      <vt:lpstr>Altrusa Club</vt:lpstr>
      <vt:lpstr>Centerville Lions Club</vt:lpstr>
      <vt:lpstr>PowerPoint Presentation</vt:lpstr>
      <vt:lpstr>Civitan Club of Dayton</vt:lpstr>
      <vt:lpstr>Dayton Arab American Forum</vt:lpstr>
      <vt:lpstr>Dayton Chapter of SCORE</vt:lpstr>
      <vt:lpstr>Exchange Club of Dayton</vt:lpstr>
      <vt:lpstr>PowerPoint Presentation</vt:lpstr>
      <vt:lpstr>Kettering-Centerville Kiwanis</vt:lpstr>
      <vt:lpstr>Kiwanis Club of Northridge </vt:lpstr>
      <vt:lpstr>PowerPoint Presentation</vt:lpstr>
      <vt:lpstr>Montgomery County PAAL</vt:lpstr>
      <vt:lpstr>PowerPoint Presentation</vt:lpstr>
      <vt:lpstr>East Dayton Optimist Club</vt:lpstr>
      <vt:lpstr>PowerPoint Presentation</vt:lpstr>
      <vt:lpstr>Northridge Optimist Club</vt:lpstr>
      <vt:lpstr>PowerPoint Presentation</vt:lpstr>
      <vt:lpstr>Riverdale Optimist Club</vt:lpstr>
      <vt:lpstr>Rotary Club of Dayton</vt:lpstr>
      <vt:lpstr>Twentig, Incorporated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Club of Dayton</dc:title>
  <dc:creator>Anthony Massoud</dc:creator>
  <cp:lastModifiedBy>Anthony Massoud</cp:lastModifiedBy>
  <cp:revision>105</cp:revision>
  <dcterms:created xsi:type="dcterms:W3CDTF">2015-04-29T17:55:52Z</dcterms:created>
  <dcterms:modified xsi:type="dcterms:W3CDTF">2016-05-02T20:46:49Z</dcterms:modified>
</cp:coreProperties>
</file>